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8" r:id="rId3"/>
    <p:sldId id="281" r:id="rId4"/>
    <p:sldId id="257" r:id="rId5"/>
    <p:sldId id="293" r:id="rId6"/>
    <p:sldId id="301" r:id="rId7"/>
    <p:sldId id="269" r:id="rId8"/>
    <p:sldId id="271" r:id="rId9"/>
    <p:sldId id="303" r:id="rId10"/>
    <p:sldId id="282" r:id="rId11"/>
    <p:sldId id="277" r:id="rId12"/>
    <p:sldId id="270" r:id="rId13"/>
    <p:sldId id="305" r:id="rId14"/>
    <p:sldId id="304" r:id="rId15"/>
    <p:sldId id="289" r:id="rId16"/>
    <p:sldId id="274" r:id="rId17"/>
    <p:sldId id="306" r:id="rId18"/>
    <p:sldId id="298" r:id="rId19"/>
    <p:sldId id="307" r:id="rId20"/>
    <p:sldId id="278" r:id="rId21"/>
    <p:sldId id="279" r:id="rId22"/>
    <p:sldId id="309" r:id="rId23"/>
    <p:sldId id="300" r:id="rId24"/>
  </p:sldIdLst>
  <p:sldSz cx="9144000" cy="6858000" type="screen4x3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64" autoAdjust="0"/>
  </p:normalViewPr>
  <p:slideViewPr>
    <p:cSldViewPr>
      <p:cViewPr varScale="1">
        <p:scale>
          <a:sx n="107" d="100"/>
          <a:sy n="107" d="100"/>
        </p:scale>
        <p:origin x="174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-92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60F1F5-A99A-4FFF-9A43-B5571785F9DE}" type="datetimeFigureOut">
              <a:rPr lang="sv-SE" smtClean="0"/>
              <a:t>2020-10-14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169D7-C831-4AE3-975E-5531439E0330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393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9345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16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59146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17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8427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4060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prstClr val="black"/>
                </a:solidFill>
              </a:rPr>
              <a:t>Överprövning i förvaltningnsdomstolen, (när LOV har införts)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5006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3649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prstClr val="black"/>
                </a:solidFill>
              </a:rPr>
              <a:t>Överprövning i förvaltningnsdomstolen, (när LOV har införts)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950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Kommunen följer upp utförarnas verksamhet genom verksamhetsberättelser, måluppfyllelse och genom anmälda/oanmälda besök. Kan utdela varning och eftersom </a:t>
            </a:r>
            <a:r>
              <a:rPr lang="sv-SE" sz="1200" baseline="0" dirty="0"/>
              <a:t>säga upp utförare</a:t>
            </a:r>
          </a:p>
          <a:p>
            <a:endParaRPr lang="sv-SE" sz="1200" baseline="0" dirty="0"/>
          </a:p>
          <a:p>
            <a:r>
              <a:rPr lang="sv-SE" sz="1200" baseline="0" dirty="0"/>
              <a:t>Krav på tillstånd från IVO gäller privata aktörer både inom hemtjänst och daglig verksamhet.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0929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09205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4907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169D7-C831-4AE3-975E-5531439E0330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8759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369B7-456B-447F-B19A-80E8A62EBF42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8954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39D6-1083-44C2-84E8-9B0B5B49616A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413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891C-72D1-4D93-BB98-DCA86DFDFB06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931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0141-6F76-4682-AE8A-3EECA0524226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4010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E3C5A-1288-45D8-9268-02F606F7A1D5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560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2B49-5955-49BC-96DC-0948B63D2A2B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61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38B6-94E3-455D-A30B-02BBCA5DFF09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3398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28C3E-F50B-43EF-A000-30C779011009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54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04DD-04F6-46A6-9644-22D67F6B02AA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37661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8555C-CB93-4D36-AF9E-9CF42E7093BA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12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6119-F225-4AF5-9D15-E7AE93581632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741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23D61-398E-4862-926D-5435DDFEB50B}" type="datetime1">
              <a:rPr lang="sv-SE" smtClean="0"/>
              <a:t>2020-10-14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25EB0-2BE1-4189-997F-2E22C36CCFC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666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152127"/>
          </a:xfrm>
        </p:spPr>
        <p:txBody>
          <a:bodyPr>
            <a:normAutofit fontScale="90000"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Välkommen till digitala LOV-Caféet</a:t>
            </a:r>
            <a:br>
              <a:rPr lang="sv-SE" b="1" dirty="0">
                <a:solidFill>
                  <a:schemeClr val="accent1"/>
                </a:solidFill>
              </a:rPr>
            </a:br>
            <a:endParaRPr lang="sv-SE" b="1" dirty="0">
              <a:solidFill>
                <a:schemeClr val="accent1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27584" y="2852936"/>
            <a:ext cx="6944816" cy="33123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sv-SE" sz="3500" dirty="0">
                <a:solidFill>
                  <a:schemeClr val="tx1"/>
                </a:solidFill>
              </a:rPr>
              <a:t>Införandet av LOV 2020-10-01 vad innebär det för Lycksele kommuns hemtjänst?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Ingela Gotthardsson 	Kommunchef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Ketty Lundmark 		Beställarchef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Pernilla Ahlström 		Verksamhetschef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8434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152127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Ketty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880320"/>
          </a:xfrm>
        </p:spPr>
        <p:txBody>
          <a:bodyPr>
            <a:normAutofit/>
          </a:bodyPr>
          <a:lstStyle/>
          <a:p>
            <a:pPr algn="l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10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840760" cy="323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12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4176464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Biståndsenheten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sz="2600" dirty="0"/>
              <a:t>En beställarchef och sju biståndshandläggare. </a:t>
            </a:r>
          </a:p>
          <a:p>
            <a:endParaRPr lang="sv-SE" sz="2600" dirty="0"/>
          </a:p>
          <a:p>
            <a:r>
              <a:rPr lang="sv-SE" sz="2600" dirty="0"/>
              <a:t>Biståndshandläggaren bedömer individens behov av hemtjänst - beviljad tid.</a:t>
            </a:r>
          </a:p>
          <a:p>
            <a:endParaRPr lang="sv-SE" sz="2600" dirty="0"/>
          </a:p>
          <a:p>
            <a:r>
              <a:rPr lang="sv-SE" sz="2600" dirty="0"/>
              <a:t>Biståndshandläggaren är skyldig att ge neutral och saklig information om alla godkända utförare  inom Lycksele kommun till brukaren.</a:t>
            </a:r>
          </a:p>
          <a:p>
            <a:pPr marL="0" indent="0">
              <a:buNone/>
            </a:pPr>
            <a:endParaRPr lang="sv-SE" sz="2600" dirty="0"/>
          </a:p>
          <a:p>
            <a:r>
              <a:rPr lang="sv-SE" sz="2600" dirty="0"/>
              <a:t>Biståndshandläggaren följer regelbundet och systematiskt upp  individuellt beviljat bistånd. Uppföljning sker också vid förändrat behov av hjälp.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10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600400" cy="1095375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Valfrihet inom hemtjänst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sz="3100" b="1" dirty="0"/>
              <a:t>Personlig omvårdnad</a:t>
            </a:r>
          </a:p>
          <a:p>
            <a:pPr marL="0" indent="0">
              <a:buNone/>
            </a:pPr>
            <a:r>
              <a:rPr lang="sv-SE" sz="3100" dirty="0"/>
              <a:t>Insatser som ska tillgodose fysiska, psykiska och sociala behov såsom personlig omvårdnad, hygien, tillsyn, förflyttningar, avlösning, mathållning och måltidsstöd samt insatser för att den enskilde ska känna trygghet och säkerhet i hemmet. Delegerade hälso- och sjukvårdsinsatser till och med undersköterskenivå. 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sz="3100" b="1" dirty="0"/>
              <a:t>Serviceinsatser</a:t>
            </a:r>
          </a:p>
          <a:p>
            <a:pPr marL="0" indent="0">
              <a:buNone/>
            </a:pPr>
            <a:r>
              <a:rPr lang="sv-SE" sz="3100" dirty="0"/>
              <a:t>Innebär praktisk hjälp med hemmets skötsel såsom städning, tillredning av enklare matlagning/administration av matlådor, tvätt och klädvård, inköp av dagligvaror, ärenden (apoteksärenden) och fönsterputsning. </a:t>
            </a:r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531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184576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Vad innebär LOV för brukaren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3008" y="1600200"/>
            <a:ext cx="8233792" cy="5121275"/>
          </a:xfrm>
        </p:spPr>
        <p:txBody>
          <a:bodyPr>
            <a:noAutofit/>
          </a:bodyPr>
          <a:lstStyle/>
          <a:p>
            <a:r>
              <a:rPr lang="sv-SE" sz="2400" dirty="0"/>
              <a:t>Brukaren kan välja utförare av serviceinsatser och personlig omvårdnad. </a:t>
            </a:r>
          </a:p>
          <a:p>
            <a:endParaRPr lang="sv-SE" sz="2400" dirty="0"/>
          </a:p>
          <a:p>
            <a:r>
              <a:rPr lang="sv-SE" sz="2400" dirty="0"/>
              <a:t>Brukaren kan byta utförare om man inte är nöjd.</a:t>
            </a:r>
          </a:p>
          <a:p>
            <a:endParaRPr lang="sv-SE" sz="2400" dirty="0"/>
          </a:p>
          <a:p>
            <a:r>
              <a:rPr lang="sv-SE" sz="2400" dirty="0"/>
              <a:t>Om brukaren inte gör ett aktivt val erbjuder Lycksele kommun ett ickevalsalternativ utifrån en turordningslista med godkända utförare och kommunens egna utförare enligt fastställd rutin.</a:t>
            </a:r>
          </a:p>
          <a:p>
            <a:endParaRPr lang="sv-SE" sz="2400" dirty="0"/>
          </a:p>
          <a:p>
            <a:r>
              <a:rPr lang="sv-SE" sz="2400" dirty="0"/>
              <a:t>Hemtjänstavgift för brukaren är lika oavsett utförare av hemtjänstinsatser, brukaren betalar för den utförda tiden.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3791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4933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Hur väljer brukaren utförare?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Efter att utföraren kvalificerat sig som utförare skall en presentation av företaget göras utifrån en presentationsmall som Lycksele kommun har tagit fram.</a:t>
            </a:r>
          </a:p>
          <a:p>
            <a:pPr marL="0" indent="0">
              <a:buNone/>
            </a:pPr>
            <a:r>
              <a:rPr lang="sv-SE" sz="2400" dirty="0"/>
              <a:t> </a:t>
            </a:r>
          </a:p>
          <a:p>
            <a:r>
              <a:rPr lang="sv-SE" sz="2400" dirty="0"/>
              <a:t>I presentationen skall företaget presenteras på ett enkelt och tydligt sätt och eventuella tilläggstjänster kort beskrivas.</a:t>
            </a:r>
          </a:p>
          <a:p>
            <a:endParaRPr lang="sv-SE" sz="2400" dirty="0"/>
          </a:p>
          <a:p>
            <a:r>
              <a:rPr lang="sv-SE" sz="2400" dirty="0"/>
              <a:t>I övrigt är det upp till respektive utförare att marknadsföra sig på egen hand i enlighet med de villkor för marknadsföring som ställs i förfrågningsunderlaget.</a:t>
            </a:r>
          </a:p>
          <a:p>
            <a:endParaRPr lang="sv-SE" sz="2600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14</a:t>
            </a:fld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381487"/>
            <a:ext cx="22002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998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152127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Pernilla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880320"/>
          </a:xfrm>
        </p:spPr>
        <p:txBody>
          <a:bodyPr>
            <a:normAutofit/>
          </a:bodyPr>
          <a:lstStyle/>
          <a:p>
            <a:pPr algn="l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15</a:t>
            </a:fld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79084"/>
            <a:ext cx="6912768" cy="376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47260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Vad innebär LOV för utföraren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endParaRPr lang="sv-SE" sz="2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16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8286D1-7AFB-4F99-9FF9-96BC3968A396}"/>
              </a:ext>
            </a:extLst>
          </p:cNvPr>
          <p:cNvSpPr txBox="1"/>
          <p:nvPr/>
        </p:nvSpPr>
        <p:spPr>
          <a:xfrm>
            <a:off x="323528" y="1508087"/>
            <a:ext cx="8517632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Erhåller brukare utifrån hens val.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Utföraren ska verka för att brukaren ska välja just dem -  marknadsföring.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Utförarverksamheten skall följa de beviljade beslut till brukaren som är beslutade av biståndshandläggarna.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Utförarna ansvarar för att skriva genomförandeplaner utifrån brukarens beviljade insatser och uppföljning av genomförandeplaner.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Ersättning  till utförare – egen regi och externa sker utifrån beviljad tid.</a:t>
            </a:r>
          </a:p>
          <a:p>
            <a:endParaRPr lang="sv-SE" sz="2400" dirty="0"/>
          </a:p>
          <a:p>
            <a:pPr marL="342900" indent="-342900">
              <a:buFontTx/>
              <a:buChar char="-"/>
            </a:pPr>
            <a:endParaRPr lang="sv-SE" sz="2200" dirty="0"/>
          </a:p>
          <a:p>
            <a:endParaRPr lang="sv-SE" sz="2200" dirty="0"/>
          </a:p>
          <a:p>
            <a:pPr marL="342900" indent="-342900">
              <a:buFontTx/>
              <a:buChar char="-"/>
            </a:pPr>
            <a:endParaRPr lang="sv-SE" sz="22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9588287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117304" y="319031"/>
            <a:ext cx="547260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Vad innebär LOV för utföraren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endParaRPr lang="sv-SE" sz="2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17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8286D1-7AFB-4F99-9FF9-96BC3968A396}"/>
              </a:ext>
            </a:extLst>
          </p:cNvPr>
          <p:cNvSpPr txBox="1"/>
          <p:nvPr/>
        </p:nvSpPr>
        <p:spPr>
          <a:xfrm>
            <a:off x="251520" y="1772815"/>
            <a:ext cx="858964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Utföraren ansvarar för att beviljade insatser samt delegerade och ordinerade arbetsuppgifter utförs, alla dagar, kvällar och helger under hela året mellan kl. 07:00-23:00. 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När under dagen insatserna ska levereras avgörs i samråd med den aktuella brukaren.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När det gäller vård i livets slutskede och vak nattetid  ingår det  i utförarens  åtagande under hela dygnet.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endParaRPr lang="sv-SE" sz="2400" dirty="0"/>
          </a:p>
          <a:p>
            <a:endParaRPr lang="sv-SE" sz="2400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25144"/>
            <a:ext cx="2834172" cy="189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6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80831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Egen regin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Kommunens egen regi är en aktör bland övriga utförare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Egen regis utförare och externa utförare skall ge en presentation av sin verksamhet utifrån en presentationsmall som är framtagen av Lycksele kommun.</a:t>
            </a:r>
          </a:p>
          <a:p>
            <a:endParaRPr lang="sv-SE" sz="2400" dirty="0"/>
          </a:p>
          <a:p>
            <a:r>
              <a:rPr lang="sv-SE" sz="2400" dirty="0"/>
              <a:t>Egen regi ska uppfylla samma krav som externa utförare.</a:t>
            </a:r>
          </a:p>
          <a:p>
            <a:endParaRPr lang="sv-SE" sz="2400" dirty="0"/>
          </a:p>
          <a:p>
            <a:r>
              <a:rPr lang="sv-SE" sz="2400" dirty="0"/>
              <a:t>Konkurrensneutralitet (inga fördelar för egen regi)</a:t>
            </a:r>
          </a:p>
          <a:p>
            <a:endParaRPr lang="sv-SE" sz="2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25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80831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Geografiska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021343"/>
            <a:ext cx="2850427" cy="410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4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4933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LOV 2020-10-01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50131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6000" dirty="0"/>
          </a:p>
          <a:p>
            <a:pPr marL="0" indent="0">
              <a:buNone/>
            </a:pPr>
            <a:endParaRPr lang="sv-SE" sz="6000" dirty="0"/>
          </a:p>
          <a:p>
            <a:endParaRPr lang="sv-SE" sz="2600" dirty="0"/>
          </a:p>
          <a:p>
            <a:pPr marL="0" indent="0">
              <a:buNone/>
            </a:pPr>
            <a:r>
              <a:rPr lang="sv-SE" sz="2600" dirty="0"/>
              <a:t>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2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55694"/>
            <a:ext cx="6870724" cy="4583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0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80831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Geografiska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Område 1 </a:t>
            </a:r>
            <a:endParaRPr lang="sv-SE" b="1" dirty="0"/>
          </a:p>
          <a:p>
            <a:pPr marL="0" indent="0">
              <a:buNone/>
            </a:pPr>
            <a:r>
              <a:rPr lang="sv-SE" sz="2400" dirty="0"/>
              <a:t>Villaryd, Jonsta, Forsdala inkl. Hedlundavägen till och med Gäddträsk, Långsele, Örträsk till och med Vänjaurbäck och Flakaträsk.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Område 2 </a:t>
            </a:r>
          </a:p>
          <a:p>
            <a:pPr marL="0" indent="0">
              <a:buNone/>
            </a:pPr>
            <a:r>
              <a:rPr lang="sv-SE" sz="2400" dirty="0"/>
              <a:t>Centrala stan, Nybruksområdet, Bångvägen, Hamn samt Blåvägen fram till kommungränsen mot Storuman och Vilhelmina, inklusive Rusele och Norrbyberg. </a:t>
            </a:r>
            <a:endParaRPr lang="sv-SE" sz="2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653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80831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Geografiska områden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Område 3</a:t>
            </a:r>
          </a:p>
          <a:p>
            <a:pPr marL="0" indent="0">
              <a:buNone/>
            </a:pPr>
            <a:r>
              <a:rPr lang="sv-SE" sz="2400" dirty="0"/>
              <a:t>Södermalm, landsbygd längs Örträskvägen till Vänjaurträsk, Hornmyr, Rödingsträsk, glesbygd längs Åselevägen till och med kommungränsen mot Åsele kommun, Kroksjö samt Vilhelminavägen till och med kommungräns mot Vilhelmina kommun. </a:t>
            </a:r>
          </a:p>
          <a:p>
            <a:pPr marL="0" indent="0">
              <a:buNone/>
            </a:pPr>
            <a:endParaRPr lang="sv-SE" sz="2400" b="1" dirty="0"/>
          </a:p>
          <a:p>
            <a:pPr marL="0" indent="0">
              <a:buNone/>
            </a:pPr>
            <a:r>
              <a:rPr lang="sv-SE" sz="2400" b="1" dirty="0"/>
              <a:t>Område 4</a:t>
            </a:r>
          </a:p>
          <a:p>
            <a:pPr marL="0" indent="0">
              <a:buNone/>
            </a:pPr>
            <a:r>
              <a:rPr lang="sv-SE" sz="2400" dirty="0"/>
              <a:t>Norrmalm, Norräng, Furuvik samt landsbygd längs Blåvägen till och med kommungräns mot Vindeln, Norsjö, Malå och Sorsele kommun. </a:t>
            </a:r>
            <a:endParaRPr lang="sv-SE" sz="2400" b="1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991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2808312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Avslutande frågor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516" y="1600200"/>
            <a:ext cx="6784967" cy="4525963"/>
          </a:xfrm>
        </p:spPr>
      </p:pic>
    </p:spTree>
    <p:extLst>
      <p:ext uri="{BB962C8B-B14F-4D97-AF65-F5344CB8AC3E}">
        <p14:creationId xmlns:p14="http://schemas.microsoft.com/office/powerpoint/2010/main" val="9536296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960440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Tack för att ni deltog i LOV-caféet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Ingela Gotthardsson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Pernilla Ahlström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Ketty Lundmark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Välkommen att kontakta oss  e-postadress: lov@lycksele.se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060848"/>
            <a:ext cx="4687416" cy="312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7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152127"/>
          </a:xfrm>
        </p:spPr>
        <p:txBody>
          <a:bodyPr>
            <a:normAutofit/>
          </a:bodyPr>
          <a:lstStyle/>
          <a:p>
            <a:r>
              <a:rPr lang="sv-SE" b="1" dirty="0">
                <a:solidFill>
                  <a:schemeClr val="accent1"/>
                </a:solidFill>
              </a:rPr>
              <a:t>Ingela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288032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Ingela hälsar välkommen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Möjlighet att ställa frågor  finns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Denna presentation kommer efter digitala LOV-café att publiceras på hemsidan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282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4933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LOV 2020-10-01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23528" y="1844824"/>
            <a:ext cx="8363272" cy="5013176"/>
          </a:xfrm>
        </p:spPr>
        <p:txBody>
          <a:bodyPr>
            <a:normAutofit fontScale="25000" lnSpcReduction="20000"/>
          </a:bodyPr>
          <a:lstStyle/>
          <a:p>
            <a:r>
              <a:rPr lang="sv-SE" sz="9600" dirty="0"/>
              <a:t>Valfriheten gäller inom hemtjänsten -serviceinsatser och personlig omvårdnad.</a:t>
            </a:r>
          </a:p>
          <a:p>
            <a:endParaRPr lang="sv-SE" sz="9600" dirty="0"/>
          </a:p>
          <a:p>
            <a:r>
              <a:rPr lang="sv-SE" sz="9600" dirty="0"/>
              <a:t>Beställare-och utförarorganisation.</a:t>
            </a:r>
          </a:p>
          <a:p>
            <a:r>
              <a:rPr lang="sv-SE" sz="9600" dirty="0"/>
              <a:t>Kommunens biståndshandläggare bildar en separat enhet</a:t>
            </a:r>
          </a:p>
          <a:p>
            <a:r>
              <a:rPr lang="sv-SE" sz="9600" dirty="0"/>
              <a:t>Egen regi/externa utförare tillhör utförarorganisationen</a:t>
            </a:r>
          </a:p>
          <a:p>
            <a:endParaRPr lang="sv-SE" sz="9600" dirty="0"/>
          </a:p>
          <a:p>
            <a:r>
              <a:rPr lang="sv-SE" sz="9600" dirty="0"/>
              <a:t>Geografisk indelning – fyra områden.</a:t>
            </a:r>
          </a:p>
          <a:p>
            <a:pPr marL="0" indent="0">
              <a:buNone/>
            </a:pPr>
            <a:endParaRPr lang="sv-SE" sz="9600" dirty="0"/>
          </a:p>
          <a:p>
            <a:r>
              <a:rPr lang="sv-SE" sz="9600" dirty="0"/>
              <a:t>LOV innebär att fler utförare än egen regi utför hemtjänstinsatser.</a:t>
            </a:r>
          </a:p>
          <a:p>
            <a:endParaRPr lang="sv-SE" sz="6000" dirty="0"/>
          </a:p>
          <a:p>
            <a:pPr marL="0" indent="0">
              <a:buNone/>
            </a:pPr>
            <a:endParaRPr lang="sv-SE" sz="6000" dirty="0"/>
          </a:p>
          <a:p>
            <a:endParaRPr lang="sv-SE" sz="2600" dirty="0"/>
          </a:p>
          <a:p>
            <a:pPr marL="0" indent="0">
              <a:buNone/>
            </a:pPr>
            <a:r>
              <a:rPr lang="sv-SE" sz="2600" dirty="0"/>
              <a:t>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447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Valfriheten inom hemtjänsten gäller inte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83162"/>
          </a:xfrm>
        </p:spPr>
        <p:txBody>
          <a:bodyPr>
            <a:normAutofit/>
          </a:bodyPr>
          <a:lstStyle/>
          <a:p>
            <a:r>
              <a:rPr lang="sv-SE" sz="2400" dirty="0"/>
              <a:t>Nattpatrull och trygghetslarm samt hälso-och sjukvård mellan klockan 23.00-07.00.</a:t>
            </a:r>
          </a:p>
          <a:p>
            <a:r>
              <a:rPr lang="sv-SE" sz="2400" dirty="0"/>
              <a:t>Dagverksamhet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356992"/>
            <a:ext cx="3918396" cy="26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5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457200"/>
            <a:ext cx="5184576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Kommunens roll enligt LOV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sz="2400" dirty="0"/>
          </a:p>
          <a:p>
            <a:endParaRPr lang="sv-SE" sz="26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6</a:t>
            </a:fld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078286D1-7AFB-4F99-9FF9-96BC3968A396}"/>
              </a:ext>
            </a:extLst>
          </p:cNvPr>
          <p:cNvSpPr txBox="1"/>
          <p:nvPr/>
        </p:nvSpPr>
        <p:spPr>
          <a:xfrm>
            <a:off x="611560" y="1600201"/>
            <a:ext cx="8075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Huvudman och ytterst ansvarig för utförandet av insatser inom hemtjänsten.</a:t>
            </a:r>
          </a:p>
          <a:p>
            <a:endParaRPr lang="sv-SE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Godkänner utförarna som ansöker –upphandlare/beställarchef.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Sluter avtal med utförarna.</a:t>
            </a:r>
          </a:p>
          <a:p>
            <a:endParaRPr lang="sv-S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Om utföraren inte lever upp till Lycksele kommuns krav  att bedriva hemtjänst utesluts utföraren från systemet.</a:t>
            </a:r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772737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Kommunens roll enligt LOV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983162"/>
          </a:xfrm>
        </p:spPr>
        <p:txBody>
          <a:bodyPr>
            <a:normAutofit/>
          </a:bodyPr>
          <a:lstStyle/>
          <a:p>
            <a:r>
              <a:rPr lang="sv-SE" sz="2400" dirty="0"/>
              <a:t>Kommunen är den myndighet som prövar den enskildes rätt till insats.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Egen regis utförare är en aktör bland övriga utförare.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Samma villkor gäller för egen regis utförare som externa utförare.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Samma pris gäller för brukaren oavsett om hen väljer en extern  eller egen regis utförare.</a:t>
            </a:r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285750" indent="-285750">
              <a:buFontTx/>
              <a:buChar char="-"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4400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00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67240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Uppföljning   Utvärdering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3008" y="1508088"/>
            <a:ext cx="8233792" cy="4618076"/>
          </a:xfrm>
        </p:spPr>
        <p:txBody>
          <a:bodyPr>
            <a:noAutofit/>
          </a:bodyPr>
          <a:lstStyle/>
          <a:p>
            <a:r>
              <a:rPr lang="sv-SE" sz="2400" dirty="0"/>
              <a:t>Kommunen ansvarar för utvärdering och uppföljning för såväl  egen regi som externa utförare.</a:t>
            </a:r>
          </a:p>
          <a:p>
            <a:pPr marL="0" indent="0">
              <a:buNone/>
            </a:pPr>
            <a:endParaRPr lang="sv-SE" sz="2400" dirty="0"/>
          </a:p>
          <a:p>
            <a:r>
              <a:rPr lang="sv-SE" sz="2400" dirty="0"/>
              <a:t>Uppföljning sker genom verksamhetsberättelser, måluppfyllelse och genom anmälda/oanmälda besök. </a:t>
            </a:r>
          </a:p>
          <a:p>
            <a:endParaRPr lang="sv-SE" sz="2400" dirty="0"/>
          </a:p>
          <a:p>
            <a:r>
              <a:rPr lang="sv-SE" sz="2400" dirty="0"/>
              <a:t>Inspektionen för Vård och Omsorg (IVO) utfärdar tillstånd till externa aktörer både för personlig omvårdnad och serviceinsatser. 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225EB0-2BE1-4189-997F-2E22C36CCFC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085184"/>
            <a:ext cx="2232248" cy="145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75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3493368" cy="1143000"/>
          </a:xfrm>
        </p:spPr>
        <p:txBody>
          <a:bodyPr>
            <a:normAutofit/>
          </a:bodyPr>
          <a:lstStyle/>
          <a:p>
            <a:r>
              <a:rPr lang="sv-SE" sz="3200" b="1" dirty="0">
                <a:solidFill>
                  <a:srgbClr val="0070C0"/>
                </a:solidFill>
              </a:rPr>
              <a:t>Egen regi och externa utförare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3008" y="1628800"/>
            <a:ext cx="8233792" cy="4968552"/>
          </a:xfrm>
        </p:spPr>
        <p:txBody>
          <a:bodyPr>
            <a:normAutofit fontScale="25000" lnSpcReduction="20000"/>
          </a:bodyPr>
          <a:lstStyle/>
          <a:p>
            <a:r>
              <a:rPr lang="sv-SE" sz="9600" dirty="0"/>
              <a:t>Ett förfrågningsunderlag finns  sedan 2020-10-01 publicerat på valfrihetswebben. I förfrågningsunderlaget anges krav som  Lycksele kommun ställer på  externa utförare för att bedriva hemtjänst </a:t>
            </a:r>
          </a:p>
          <a:p>
            <a:endParaRPr lang="sv-SE" sz="9600" dirty="0"/>
          </a:p>
          <a:p>
            <a:r>
              <a:rPr lang="sv-SE" sz="9600" dirty="0"/>
              <a:t>Förfrågningsunderlaget har inget slutdatum.</a:t>
            </a:r>
          </a:p>
          <a:p>
            <a:endParaRPr lang="sv-SE" sz="9600" dirty="0"/>
          </a:p>
          <a:p>
            <a:r>
              <a:rPr lang="sv-SE" sz="9600" dirty="0"/>
              <a:t>I dagsläget 2020-10-14  är det endast egen regi som är utförare av hemtjänsten.</a:t>
            </a:r>
          </a:p>
          <a:p>
            <a:pPr marL="0" indent="0">
              <a:buNone/>
            </a:pPr>
            <a:endParaRPr lang="sv-SE" sz="6000" dirty="0"/>
          </a:p>
          <a:p>
            <a:endParaRPr lang="sv-SE" sz="9600" dirty="0"/>
          </a:p>
          <a:p>
            <a:r>
              <a:rPr lang="sv-SE" sz="9600" dirty="0"/>
              <a:t>Externa utförare som ansöker om att bli utförare i Lycksele kommun måste först bli godkända av Lycksele kommun och därefter ansöka hos Inspektionen för vård och omsorg om att verka som utförare. </a:t>
            </a:r>
          </a:p>
          <a:p>
            <a:pPr marL="0" indent="0">
              <a:buNone/>
            </a:pPr>
            <a:endParaRPr lang="sv-SE" sz="6000" dirty="0"/>
          </a:p>
          <a:p>
            <a:endParaRPr lang="sv-SE" sz="2600" dirty="0"/>
          </a:p>
          <a:p>
            <a:pPr marL="0" indent="0">
              <a:buNone/>
            </a:pPr>
            <a:r>
              <a:rPr lang="sv-SE" sz="2600" dirty="0"/>
              <a:t> </a:t>
            </a:r>
          </a:p>
          <a:p>
            <a:pPr marL="0" indent="0">
              <a:buNone/>
            </a:pPr>
            <a:endParaRPr lang="sv-SE" sz="2600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332656"/>
            <a:ext cx="2462808" cy="1175431"/>
          </a:xfrm>
          <a:prstGeom prst="rect">
            <a:avLst/>
          </a:prstGeom>
        </p:spPr>
      </p:pic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5EB0-2BE1-4189-997F-2E22C36CCFC7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225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1048</Words>
  <Application>Microsoft Office PowerPoint</Application>
  <PresentationFormat>Bildspel på skärmen (4:3)</PresentationFormat>
  <Paragraphs>204</Paragraphs>
  <Slides>23</Slides>
  <Notes>11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Office-tema</vt:lpstr>
      <vt:lpstr>Välkommen till digitala LOV-Caféet </vt:lpstr>
      <vt:lpstr>LOV 2020-10-01</vt:lpstr>
      <vt:lpstr>Ingela</vt:lpstr>
      <vt:lpstr>LOV 2020-10-01</vt:lpstr>
      <vt:lpstr>Valfriheten inom hemtjänsten gäller inte</vt:lpstr>
      <vt:lpstr>Kommunens roll enligt LOV</vt:lpstr>
      <vt:lpstr>Kommunens roll enligt LOV </vt:lpstr>
      <vt:lpstr>Uppföljning   Utvärdering</vt:lpstr>
      <vt:lpstr>Egen regi och externa utförare</vt:lpstr>
      <vt:lpstr>Ketty</vt:lpstr>
      <vt:lpstr>Biståndsenheten</vt:lpstr>
      <vt:lpstr>Valfrihet inom hemtjänst </vt:lpstr>
      <vt:lpstr>Vad innebär LOV för brukaren</vt:lpstr>
      <vt:lpstr>Hur väljer brukaren utförare?</vt:lpstr>
      <vt:lpstr>Pernilla</vt:lpstr>
      <vt:lpstr>Vad innebär LOV för utföraren</vt:lpstr>
      <vt:lpstr>Vad innebär LOV för utföraren</vt:lpstr>
      <vt:lpstr>Egen regin</vt:lpstr>
      <vt:lpstr>Geografiska Områden</vt:lpstr>
      <vt:lpstr>Geografiska områden</vt:lpstr>
      <vt:lpstr>Geografiska områden</vt:lpstr>
      <vt:lpstr>Avslutande frågor</vt:lpstr>
      <vt:lpstr>Tack för att ni deltog i LOV-caféet</vt:lpstr>
    </vt:vector>
  </TitlesOfParts>
  <Company>Lycksele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Linda Renman</dc:creator>
  <cp:lastModifiedBy>Gunilla Sjögren</cp:lastModifiedBy>
  <cp:revision>230</cp:revision>
  <cp:lastPrinted>2019-10-02T15:23:22Z</cp:lastPrinted>
  <dcterms:created xsi:type="dcterms:W3CDTF">2016-02-15T07:26:24Z</dcterms:created>
  <dcterms:modified xsi:type="dcterms:W3CDTF">2020-10-14T11:39:42Z</dcterms:modified>
</cp:coreProperties>
</file>