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omments/modernComment_13E_7B4E13BA.xml" ContentType="application/vnd.ms-powerpoint.comment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  <p:sldMasterId id="2147483753" r:id="rId2"/>
  </p:sldMasterIdLst>
  <p:notesMasterIdLst>
    <p:notesMasterId r:id="rId17"/>
  </p:notesMasterIdLst>
  <p:sldIdLst>
    <p:sldId id="292" r:id="rId3"/>
    <p:sldId id="299" r:id="rId4"/>
    <p:sldId id="300" r:id="rId5"/>
    <p:sldId id="314" r:id="rId6"/>
    <p:sldId id="317" r:id="rId7"/>
    <p:sldId id="301" r:id="rId8"/>
    <p:sldId id="304" r:id="rId9"/>
    <p:sldId id="305" r:id="rId10"/>
    <p:sldId id="309" r:id="rId11"/>
    <p:sldId id="310" r:id="rId12"/>
    <p:sldId id="311" r:id="rId13"/>
    <p:sldId id="318" r:id="rId14"/>
    <p:sldId id="312" r:id="rId15"/>
    <p:sldId id="290" r:id="rId1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9762118-38A7-E274-E5D4-ACAE480213BD}" name="Kerstin Olla Grahn" initials="KG" userId="S::kerstin.olla.grahn@lycksele.se::171788c6-895e-4d57-94b7-90f17ccb658c" providerId="AD"/>
  <p188:author id="{963F9539-C7E0-E58A-55A4-CE8E25BE93F7}" name="Linda Orädd" initials="LO" userId="S::linda.oradd@lycksele.se::17b650f8-d293-43b2-a71e-16eddddc0a8f" providerId="AD"/>
  <p188:author id="{AB214641-B4DD-5996-59F3-C2FD130B164D}" name="Niklas Karlsson" initials="NK" userId="S::niklas.karlsson@lycksele.se::ad982158-39a8-4614-b6ee-4428fd54f02b" providerId="AD"/>
  <p188:author id="{3534D7F0-A51E-2E55-BCDA-6A9BA8F56F27}" name="Roland Bång" initials="RB" userId="S::roland.bang@lycksele.se::c9bcf4df-0a2f-444e-b039-8c08b9e67e3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43"/>
    <a:srgbClr val="0F6B11"/>
    <a:srgbClr val="5C4A72"/>
    <a:srgbClr val="A9AD39"/>
    <a:srgbClr val="19446C"/>
    <a:srgbClr val="0F6BAA"/>
    <a:srgbClr val="E77A2F"/>
    <a:srgbClr val="EC7A30"/>
    <a:srgbClr val="F1D100"/>
    <a:srgbClr val="BA4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D3DFB1-9684-4A35-8CB9-122BB7255275}" v="6" dt="2026-02-23T09:42:27.6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llanmörkt format 2 - Dekorfär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Mellanmörkt format 3 - Dekorfärg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llanmörkt format 3 - Dekorfärg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llanmörkt format 1 - Dekorfärg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AF606853-7671-496A-8E4F-DF71F8EC918B}" styleName="Mörkt format 1 - Dekorfärg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0A1B5D5-9B99-4C35-A422-299274C87663}" styleName="Mellanmörkt format 1 - Dekorfärg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llanmörkt format 2 - Dekorfär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llanmörkt format 3 - Dekorfärg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llanmörkt format 4 - Dekorfärg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929F9F4-4A8F-4326-A1B4-22849713DDAB}" styleName="Mörkt format 1 - Dekorfärg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E9639D4-E3E2-4D34-9284-5A2195B3D0D7}" styleName="Ljust forma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7AC3CCA-C797-4891-BE02-D94E43425B78}" styleName="Mellanmörkt forma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2DE63D5-997A-4646-A377-4702673A728D}" styleName="Ljust format 2 - Dekorfärg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just format 2 - Dekorfärg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just format 2 - Dekorfärg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just format 2 - Dekorfärg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8/10/relationships/authors" Target="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er Normark" userId="3cf4a972-7476-4ffd-97ee-148f439d5bea" providerId="ADAL" clId="{B9F91868-CBFD-49B4-AEF9-7318F5BD3702}"/>
    <pc:docChg chg="undo custSel modSld">
      <pc:chgData name="Christer Normark" userId="3cf4a972-7476-4ffd-97ee-148f439d5bea" providerId="ADAL" clId="{B9F91868-CBFD-49B4-AEF9-7318F5BD3702}" dt="2026-02-23T09:59:30.509" v="883" actId="20577"/>
      <pc:docMkLst>
        <pc:docMk/>
      </pc:docMkLst>
      <pc:sldChg chg="delSp modSp mod">
        <pc:chgData name="Christer Normark" userId="3cf4a972-7476-4ffd-97ee-148f439d5bea" providerId="ADAL" clId="{B9F91868-CBFD-49B4-AEF9-7318F5BD3702}" dt="2026-02-23T07:32:32.479" v="19" actId="20577"/>
        <pc:sldMkLst>
          <pc:docMk/>
          <pc:sldMk cId="2561343647" sldId="301"/>
        </pc:sldMkLst>
        <pc:spChg chg="del">
          <ac:chgData name="Christer Normark" userId="3cf4a972-7476-4ffd-97ee-148f439d5bea" providerId="ADAL" clId="{B9F91868-CBFD-49B4-AEF9-7318F5BD3702}" dt="2026-02-23T07:31:05.037" v="0" actId="21"/>
          <ac:spMkLst>
            <pc:docMk/>
            <pc:sldMk cId="2561343647" sldId="301"/>
            <ac:spMk id="3" creationId="{A1B9F8E7-83CA-C856-6741-781C6F19685F}"/>
          </ac:spMkLst>
        </pc:spChg>
        <pc:spChg chg="mod">
          <ac:chgData name="Christer Normark" userId="3cf4a972-7476-4ffd-97ee-148f439d5bea" providerId="ADAL" clId="{B9F91868-CBFD-49B4-AEF9-7318F5BD3702}" dt="2026-02-23T07:32:32.479" v="19" actId="20577"/>
          <ac:spMkLst>
            <pc:docMk/>
            <pc:sldMk cId="2561343647" sldId="301"/>
            <ac:spMk id="39" creationId="{4F82C403-7751-488C-B03D-7FBE2C49ACA5}"/>
          </ac:spMkLst>
        </pc:spChg>
      </pc:sldChg>
      <pc:sldChg chg="addSp delSp modSp mod">
        <pc:chgData name="Christer Normark" userId="3cf4a972-7476-4ffd-97ee-148f439d5bea" providerId="ADAL" clId="{B9F91868-CBFD-49B4-AEF9-7318F5BD3702}" dt="2026-02-23T09:59:30.509" v="883" actId="20577"/>
        <pc:sldMkLst>
          <pc:docMk/>
          <pc:sldMk cId="294850796" sldId="304"/>
        </pc:sldMkLst>
        <pc:spChg chg="mod">
          <ac:chgData name="Christer Normark" userId="3cf4a972-7476-4ffd-97ee-148f439d5bea" providerId="ADAL" clId="{B9F91868-CBFD-49B4-AEF9-7318F5BD3702}" dt="2026-02-23T09:33:49.577" v="415" actId="1076"/>
          <ac:spMkLst>
            <pc:docMk/>
            <pc:sldMk cId="294850796" sldId="304"/>
            <ac:spMk id="50" creationId="{E9CCC31E-3DBD-4FEC-91E0-C1D4C83121AB}"/>
          </ac:spMkLst>
        </pc:spChg>
        <pc:spChg chg="mod">
          <ac:chgData name="Christer Normark" userId="3cf4a972-7476-4ffd-97ee-148f439d5bea" providerId="ADAL" clId="{B9F91868-CBFD-49B4-AEF9-7318F5BD3702}" dt="2026-02-23T09:59:30.509" v="883" actId="20577"/>
          <ac:spMkLst>
            <pc:docMk/>
            <pc:sldMk cId="294850796" sldId="304"/>
            <ac:spMk id="51" creationId="{FA44E04C-85B7-47D5-A849-1A18A178026A}"/>
          </ac:spMkLst>
        </pc:spChg>
        <pc:spChg chg="mod">
          <ac:chgData name="Christer Normark" userId="3cf4a972-7476-4ffd-97ee-148f439d5bea" providerId="ADAL" clId="{B9F91868-CBFD-49B4-AEF9-7318F5BD3702}" dt="2026-02-23T09:56:36.301" v="851" actId="255"/>
          <ac:spMkLst>
            <pc:docMk/>
            <pc:sldMk cId="294850796" sldId="304"/>
            <ac:spMk id="52" creationId="{A98D8B2E-4DBA-4362-B1C9-1700BD0A1BB8}"/>
          </ac:spMkLst>
        </pc:spChg>
        <pc:spChg chg="mod">
          <ac:chgData name="Christer Normark" userId="3cf4a972-7476-4ffd-97ee-148f439d5bea" providerId="ADAL" clId="{B9F91868-CBFD-49B4-AEF9-7318F5BD3702}" dt="2026-02-23T09:55:47.586" v="848" actId="255"/>
          <ac:spMkLst>
            <pc:docMk/>
            <pc:sldMk cId="294850796" sldId="304"/>
            <ac:spMk id="53" creationId="{4B493BE8-9BD2-4AD4-8588-2C4903DE9266}"/>
          </ac:spMkLst>
        </pc:spChg>
        <pc:spChg chg="del">
          <ac:chgData name="Christer Normark" userId="3cf4a972-7476-4ffd-97ee-148f439d5bea" providerId="ADAL" clId="{B9F91868-CBFD-49B4-AEF9-7318F5BD3702}" dt="2026-02-23T09:30:42.556" v="373" actId="21"/>
          <ac:spMkLst>
            <pc:docMk/>
            <pc:sldMk cId="294850796" sldId="304"/>
            <ac:spMk id="54" creationId="{8187275B-2DD7-4A00-8C54-5801FD14E7F6}"/>
          </ac:spMkLst>
        </pc:spChg>
        <pc:spChg chg="mod">
          <ac:chgData name="Christer Normark" userId="3cf4a972-7476-4ffd-97ee-148f439d5bea" providerId="ADAL" clId="{B9F91868-CBFD-49B4-AEF9-7318F5BD3702}" dt="2026-02-23T09:56:51.703" v="852" actId="255"/>
          <ac:spMkLst>
            <pc:docMk/>
            <pc:sldMk cId="294850796" sldId="304"/>
            <ac:spMk id="55" creationId="{2914C427-CA82-4F09-A6D5-D5711FD4B738}"/>
          </ac:spMkLst>
        </pc:spChg>
        <pc:spChg chg="mod">
          <ac:chgData name="Christer Normark" userId="3cf4a972-7476-4ffd-97ee-148f439d5bea" providerId="ADAL" clId="{B9F91868-CBFD-49B4-AEF9-7318F5BD3702}" dt="2026-02-23T09:57:07.957" v="853" actId="255"/>
          <ac:spMkLst>
            <pc:docMk/>
            <pc:sldMk cId="294850796" sldId="304"/>
            <ac:spMk id="56" creationId="{0F7A4D8F-9B60-4D13-9864-B91C44726961}"/>
          </ac:spMkLst>
        </pc:spChg>
        <pc:spChg chg="mod">
          <ac:chgData name="Christer Normark" userId="3cf4a972-7476-4ffd-97ee-148f439d5bea" providerId="ADAL" clId="{B9F91868-CBFD-49B4-AEF9-7318F5BD3702}" dt="2026-02-23T09:50:20.833" v="677" actId="1076"/>
          <ac:spMkLst>
            <pc:docMk/>
            <pc:sldMk cId="294850796" sldId="304"/>
            <ac:spMk id="57" creationId="{0E47B517-7DB6-4BAF-B75E-B593CB2B8024}"/>
          </ac:spMkLst>
        </pc:spChg>
        <pc:spChg chg="mod">
          <ac:chgData name="Christer Normark" userId="3cf4a972-7476-4ffd-97ee-148f439d5bea" providerId="ADAL" clId="{B9F91868-CBFD-49B4-AEF9-7318F5BD3702}" dt="2026-02-23T09:50:15.256" v="676" actId="1076"/>
          <ac:spMkLst>
            <pc:docMk/>
            <pc:sldMk cId="294850796" sldId="304"/>
            <ac:spMk id="58" creationId="{4E2F19B6-A1E9-4B57-8B3D-C0D908A3D281}"/>
          </ac:spMkLst>
        </pc:spChg>
        <pc:spChg chg="mod">
          <ac:chgData name="Christer Normark" userId="3cf4a972-7476-4ffd-97ee-148f439d5bea" providerId="ADAL" clId="{B9F91868-CBFD-49B4-AEF9-7318F5BD3702}" dt="2026-02-23T09:37:29.268" v="433" actId="1076"/>
          <ac:spMkLst>
            <pc:docMk/>
            <pc:sldMk cId="294850796" sldId="304"/>
            <ac:spMk id="65" creationId="{C98DB4B7-A36A-4EF2-94A3-4C57147FCDED}"/>
          </ac:spMkLst>
        </pc:spChg>
        <pc:cxnChg chg="add mod">
          <ac:chgData name="Christer Normark" userId="3cf4a972-7476-4ffd-97ee-148f439d5bea" providerId="ADAL" clId="{B9F91868-CBFD-49B4-AEF9-7318F5BD3702}" dt="2026-02-23T09:43:16.260" v="458" actId="14100"/>
          <ac:cxnSpMkLst>
            <pc:docMk/>
            <pc:sldMk cId="294850796" sldId="304"/>
            <ac:cxnSpMk id="3" creationId="{7082E6BF-DD7C-9BF8-26E1-D2CD549C6ADD}"/>
          </ac:cxnSpMkLst>
        </pc:cxnChg>
        <pc:cxnChg chg="add mod">
          <ac:chgData name="Christer Normark" userId="3cf4a972-7476-4ffd-97ee-148f439d5bea" providerId="ADAL" clId="{B9F91868-CBFD-49B4-AEF9-7318F5BD3702}" dt="2026-02-23T09:44:20.811" v="462" actId="14100"/>
          <ac:cxnSpMkLst>
            <pc:docMk/>
            <pc:sldMk cId="294850796" sldId="304"/>
            <ac:cxnSpMk id="5" creationId="{E0E4CA13-B10B-8570-59D7-AC4882457DD7}"/>
          </ac:cxnSpMkLst>
        </pc:cxnChg>
        <pc:cxnChg chg="add mod">
          <ac:chgData name="Christer Normark" userId="3cf4a972-7476-4ffd-97ee-148f439d5bea" providerId="ADAL" clId="{B9F91868-CBFD-49B4-AEF9-7318F5BD3702}" dt="2026-02-23T09:43:48.042" v="460" actId="14100"/>
          <ac:cxnSpMkLst>
            <pc:docMk/>
            <pc:sldMk cId="294850796" sldId="304"/>
            <ac:cxnSpMk id="7" creationId="{0B466DF2-A2A2-252B-E976-39F20CDF06B7}"/>
          </ac:cxnSpMkLst>
        </pc:cxnChg>
        <pc:cxnChg chg="add mod">
          <ac:chgData name="Christer Normark" userId="3cf4a972-7476-4ffd-97ee-148f439d5bea" providerId="ADAL" clId="{B9F91868-CBFD-49B4-AEF9-7318F5BD3702}" dt="2026-02-23T09:43:32.020" v="459" actId="14100"/>
          <ac:cxnSpMkLst>
            <pc:docMk/>
            <pc:sldMk cId="294850796" sldId="304"/>
            <ac:cxnSpMk id="8" creationId="{2395D40F-EC86-E2DB-24DA-1B2A27311A63}"/>
          </ac:cxnSpMkLst>
        </pc:cxnChg>
        <pc:cxnChg chg="del mod">
          <ac:chgData name="Christer Normark" userId="3cf4a972-7476-4ffd-97ee-148f439d5bea" providerId="ADAL" clId="{B9F91868-CBFD-49B4-AEF9-7318F5BD3702}" dt="2026-02-23T09:30:31.902" v="372" actId="21"/>
          <ac:cxnSpMkLst>
            <pc:docMk/>
            <pc:sldMk cId="294850796" sldId="304"/>
            <ac:cxnSpMk id="42" creationId="{3B6559F9-E45A-4210-ADEF-2D0B47E5624E}"/>
          </ac:cxnSpMkLst>
        </pc:cxnChg>
        <pc:cxnChg chg="mod">
          <ac:chgData name="Christer Normark" userId="3cf4a972-7476-4ffd-97ee-148f439d5bea" providerId="ADAL" clId="{B9F91868-CBFD-49B4-AEF9-7318F5BD3702}" dt="2026-02-23T09:33:57.674" v="416" actId="1076"/>
          <ac:cxnSpMkLst>
            <pc:docMk/>
            <pc:sldMk cId="294850796" sldId="304"/>
            <ac:cxnSpMk id="43" creationId="{6150CC5E-9E5C-45E0-8407-6F8D511EFCD3}"/>
          </ac:cxnSpMkLst>
        </pc:cxnChg>
        <pc:cxnChg chg="mod">
          <ac:chgData name="Christer Normark" userId="3cf4a972-7476-4ffd-97ee-148f439d5bea" providerId="ADAL" clId="{B9F91868-CBFD-49B4-AEF9-7318F5BD3702}" dt="2026-02-23T09:49:30.523" v="675" actId="14100"/>
          <ac:cxnSpMkLst>
            <pc:docMk/>
            <pc:sldMk cId="294850796" sldId="304"/>
            <ac:cxnSpMk id="44" creationId="{21765630-3518-458D-8A1A-A74E4C7EBAD1}"/>
          </ac:cxnSpMkLst>
        </pc:cxnChg>
        <pc:cxnChg chg="del">
          <ac:chgData name="Christer Normark" userId="3cf4a972-7476-4ffd-97ee-148f439d5bea" providerId="ADAL" clId="{B9F91868-CBFD-49B4-AEF9-7318F5BD3702}" dt="2026-02-23T09:36:48.771" v="430" actId="21"/>
          <ac:cxnSpMkLst>
            <pc:docMk/>
            <pc:sldMk cId="294850796" sldId="304"/>
            <ac:cxnSpMk id="45" creationId="{10A6D6C3-5DBE-4C59-8924-50D0A7B553E5}"/>
          </ac:cxnSpMkLst>
        </pc:cxnChg>
        <pc:cxnChg chg="del">
          <ac:chgData name="Christer Normark" userId="3cf4a972-7476-4ffd-97ee-148f439d5bea" providerId="ADAL" clId="{B9F91868-CBFD-49B4-AEF9-7318F5BD3702}" dt="2026-02-23T09:36:43.519" v="429" actId="21"/>
          <ac:cxnSpMkLst>
            <pc:docMk/>
            <pc:sldMk cId="294850796" sldId="304"/>
            <ac:cxnSpMk id="46" creationId="{F88285BC-EB7F-411D-A4B5-C2B9285B7522}"/>
          </ac:cxnSpMkLst>
        </pc:cxnChg>
        <pc:cxnChg chg="del">
          <ac:chgData name="Christer Normark" userId="3cf4a972-7476-4ffd-97ee-148f439d5bea" providerId="ADAL" clId="{B9F91868-CBFD-49B4-AEF9-7318F5BD3702}" dt="2026-02-23T09:35:32.274" v="422" actId="21"/>
          <ac:cxnSpMkLst>
            <pc:docMk/>
            <pc:sldMk cId="294850796" sldId="304"/>
            <ac:cxnSpMk id="47" creationId="{34A58B89-174E-4C02-A790-4B562F2BA854}"/>
          </ac:cxnSpMkLst>
        </pc:cxnChg>
        <pc:cxnChg chg="del">
          <ac:chgData name="Christer Normark" userId="3cf4a972-7476-4ffd-97ee-148f439d5bea" providerId="ADAL" clId="{B9F91868-CBFD-49B4-AEF9-7318F5BD3702}" dt="2026-02-23T07:44:02.844" v="20" actId="21"/>
          <ac:cxnSpMkLst>
            <pc:docMk/>
            <pc:sldMk cId="294850796" sldId="304"/>
            <ac:cxnSpMk id="49" creationId="{0581534A-1E8F-4CEE-BC3D-A9684182F6BF}"/>
          </ac:cxnSpMkLst>
        </pc:cxnChg>
        <pc:cxnChg chg="del">
          <ac:chgData name="Christer Normark" userId="3cf4a972-7476-4ffd-97ee-148f439d5bea" providerId="ADAL" clId="{B9F91868-CBFD-49B4-AEF9-7318F5BD3702}" dt="2026-02-23T07:44:09.253" v="21" actId="21"/>
          <ac:cxnSpMkLst>
            <pc:docMk/>
            <pc:sldMk cId="294850796" sldId="304"/>
            <ac:cxnSpMk id="60" creationId="{67D9B6C2-9266-4155-8001-E41CDFB73B02}"/>
          </ac:cxnSpMkLst>
        </pc:cxnChg>
        <pc:cxnChg chg="del">
          <ac:chgData name="Christer Normark" userId="3cf4a972-7476-4ffd-97ee-148f439d5bea" providerId="ADAL" clId="{B9F91868-CBFD-49B4-AEF9-7318F5BD3702}" dt="2026-02-23T07:44:14.762" v="22" actId="21"/>
          <ac:cxnSpMkLst>
            <pc:docMk/>
            <pc:sldMk cId="294850796" sldId="304"/>
            <ac:cxnSpMk id="64" creationId="{BF0A7EE0-2908-4051-95C5-03C147FC221E}"/>
          </ac:cxnSpMkLst>
        </pc:cxnChg>
        <pc:cxnChg chg="del">
          <ac:chgData name="Christer Normark" userId="3cf4a972-7476-4ffd-97ee-148f439d5bea" providerId="ADAL" clId="{B9F91868-CBFD-49B4-AEF9-7318F5BD3702}" dt="2026-02-23T09:34:05.538" v="417" actId="21"/>
          <ac:cxnSpMkLst>
            <pc:docMk/>
            <pc:sldMk cId="294850796" sldId="304"/>
            <ac:cxnSpMk id="67" creationId="{F1115D1A-F038-46F6-A9FD-A00CA8694376}"/>
          </ac:cxnSpMkLst>
        </pc:cxnChg>
      </pc:sldChg>
    </pc:docChg>
  </pc:docChgLst>
</pc:chgInfo>
</file>

<file path=ppt/comments/modernComment_13E_7B4E13BA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1AEC1B0C-7507-423E-B22B-03A76E123063}" authorId="{3534D7F0-A51E-2E55-BCDA-6A9BA8F56F27}" created="2023-09-11T11:19:22.404">
    <pc:sldMkLst xmlns:pc="http://schemas.microsoft.com/office/powerpoint/2013/main/command">
      <pc:docMk/>
      <pc:sldMk cId="2068714426" sldId="318"/>
    </pc:sldMkLst>
    <p188:txBody>
      <a:bodyPr/>
      <a:lstStyle/>
      <a:p>
        <a:r>
          <a:rPr lang="en-US"/>
          <a:t>Alternativ visning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3-09-11T11:35:09.075" authorId="{963F9539-C7E0-E58A-55A4-CE8E25BE93F7}"/>
          </p223:rxn>
        </p223:reactions>
      </p:ext>
    </p188:extLst>
  </p188:cm>
</p188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84C91E-EE65-4992-B082-DAFA7BCC8236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E40C9844-DA4E-4673-AF58-41DA41817F25}">
      <dgm:prSet phldrT="[Text]" custT="1"/>
      <dgm:spPr>
        <a:solidFill>
          <a:srgbClr val="FFC000"/>
        </a:solidFill>
      </dgm:spPr>
      <dgm:t>
        <a:bodyPr/>
        <a:lstStyle/>
        <a:p>
          <a:endParaRPr lang="sv-SE" sz="1800"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endParaRPr lang="sv-SE" sz="1100"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r>
            <a:rPr lang="sv-SE" sz="1800">
              <a:latin typeface="Calibri Light" panose="020F0302020204030204" pitchFamily="34" charset="0"/>
              <a:cs typeface="Calibri Light" panose="020F0302020204030204" pitchFamily="34" charset="0"/>
            </a:rPr>
            <a:t>Kommun-fullmäktige</a:t>
          </a:r>
        </a:p>
      </dgm:t>
    </dgm:pt>
    <dgm:pt modelId="{CA40DDA1-BAC3-40FB-B85F-EA85C0EF3CB7}" type="parTrans" cxnId="{ADE40E3D-C6F9-42D9-B0AB-BDD54794EF6F}">
      <dgm:prSet/>
      <dgm:spPr/>
      <dgm:t>
        <a:bodyPr/>
        <a:lstStyle/>
        <a:p>
          <a:endParaRPr lang="sv-SE"/>
        </a:p>
      </dgm:t>
    </dgm:pt>
    <dgm:pt modelId="{73787245-F4B7-43D7-AB31-B84BB5BD3731}" type="sibTrans" cxnId="{ADE40E3D-C6F9-42D9-B0AB-BDD54794EF6F}">
      <dgm:prSet/>
      <dgm:spPr/>
      <dgm:t>
        <a:bodyPr/>
        <a:lstStyle/>
        <a:p>
          <a:endParaRPr lang="sv-SE"/>
        </a:p>
      </dgm:t>
    </dgm:pt>
    <dgm:pt modelId="{48356B0C-5D2B-4218-AD14-07B07B3D4B02}">
      <dgm:prSet phldrT="[Text]" custT="1"/>
      <dgm:spPr>
        <a:solidFill>
          <a:srgbClr val="005C43"/>
        </a:solidFill>
      </dgm:spPr>
      <dgm:t>
        <a:bodyPr/>
        <a:lstStyle/>
        <a:p>
          <a:r>
            <a:rPr lang="sv-SE" sz="180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Verksamhetschef/skolchef</a:t>
          </a:r>
        </a:p>
      </dgm:t>
    </dgm:pt>
    <dgm:pt modelId="{F1512DFD-188E-4C16-BA01-7A36E881E187}" type="parTrans" cxnId="{3658A86A-7C6E-4D50-98E6-880D801E700A}">
      <dgm:prSet/>
      <dgm:spPr/>
      <dgm:t>
        <a:bodyPr/>
        <a:lstStyle/>
        <a:p>
          <a:endParaRPr lang="sv-SE"/>
        </a:p>
      </dgm:t>
    </dgm:pt>
    <dgm:pt modelId="{84CA8495-1650-42E7-8983-A1A8FAF45E67}" type="sibTrans" cxnId="{3658A86A-7C6E-4D50-98E6-880D801E700A}">
      <dgm:prSet/>
      <dgm:spPr/>
      <dgm:t>
        <a:bodyPr/>
        <a:lstStyle/>
        <a:p>
          <a:endParaRPr lang="sv-SE"/>
        </a:p>
      </dgm:t>
    </dgm:pt>
    <dgm:pt modelId="{5EF405E0-32BC-470F-BD93-CF52FE0225DE}">
      <dgm:prSet phldrT="[Text]" custT="1"/>
      <dgm:spPr>
        <a:solidFill>
          <a:srgbClr val="005C43"/>
        </a:solidFill>
      </dgm:spPr>
      <dgm:t>
        <a:bodyPr/>
        <a:lstStyle/>
        <a:p>
          <a:r>
            <a:rPr lang="sv-SE" sz="180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Enhetschef</a:t>
          </a:r>
        </a:p>
      </dgm:t>
    </dgm:pt>
    <dgm:pt modelId="{42946D41-C226-40E4-8567-2265A2C49B6F}" type="parTrans" cxnId="{65F5E845-47DC-4DEF-BC44-174A2F31F6FB}">
      <dgm:prSet/>
      <dgm:spPr/>
      <dgm:t>
        <a:bodyPr/>
        <a:lstStyle/>
        <a:p>
          <a:endParaRPr lang="sv-SE"/>
        </a:p>
      </dgm:t>
    </dgm:pt>
    <dgm:pt modelId="{B5751AAC-9FEE-4A05-A14C-7D832CDE6199}" type="sibTrans" cxnId="{65F5E845-47DC-4DEF-BC44-174A2F31F6FB}">
      <dgm:prSet/>
      <dgm:spPr/>
      <dgm:t>
        <a:bodyPr/>
        <a:lstStyle/>
        <a:p>
          <a:endParaRPr lang="sv-SE"/>
        </a:p>
      </dgm:t>
    </dgm:pt>
    <dgm:pt modelId="{F1846DB4-F78C-4622-9EC6-8B63BAE062F7}">
      <dgm:prSet phldrT="[Text]" custT="1"/>
      <dgm:spPr>
        <a:solidFill>
          <a:srgbClr val="005C43"/>
        </a:solidFill>
      </dgm:spPr>
      <dgm:t>
        <a:bodyPr/>
        <a:lstStyle/>
        <a:p>
          <a:r>
            <a:rPr lang="sv-SE" sz="180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Kommundirektör = förvaltningschef</a:t>
          </a:r>
        </a:p>
      </dgm:t>
    </dgm:pt>
    <dgm:pt modelId="{0810BB41-0715-4088-B791-F6C1ECA219B7}" type="parTrans" cxnId="{7376FF50-8555-4F68-9A3B-4AD4620AD775}">
      <dgm:prSet/>
      <dgm:spPr/>
      <dgm:t>
        <a:bodyPr/>
        <a:lstStyle/>
        <a:p>
          <a:endParaRPr lang="sv-SE"/>
        </a:p>
      </dgm:t>
    </dgm:pt>
    <dgm:pt modelId="{0D685352-E928-44D6-813F-3F8F28EA00DC}" type="sibTrans" cxnId="{7376FF50-8555-4F68-9A3B-4AD4620AD775}">
      <dgm:prSet/>
      <dgm:spPr/>
      <dgm:t>
        <a:bodyPr/>
        <a:lstStyle/>
        <a:p>
          <a:endParaRPr lang="sv-SE"/>
        </a:p>
      </dgm:t>
    </dgm:pt>
    <dgm:pt modelId="{AB7D6DFB-EA05-4737-B46E-9C3E11DE27E8}">
      <dgm:prSet phldrT="[Text]" custT="1"/>
      <dgm:spPr>
        <a:solidFill>
          <a:srgbClr val="FFC000"/>
        </a:solidFill>
      </dgm:spPr>
      <dgm:t>
        <a:bodyPr/>
        <a:lstStyle/>
        <a:p>
          <a:r>
            <a:rPr lang="sv-SE" sz="1800">
              <a:latin typeface="Calibri Light" panose="020F0302020204030204" pitchFamily="34" charset="0"/>
              <a:cs typeface="Calibri Light" panose="020F0302020204030204" pitchFamily="34" charset="0"/>
            </a:rPr>
            <a:t>Nämnd, styrelse</a:t>
          </a:r>
        </a:p>
      </dgm:t>
    </dgm:pt>
    <dgm:pt modelId="{977E6C34-E72B-44EF-BF28-0C94E9BBF27B}" type="parTrans" cxnId="{0DC59E5F-DC1A-4537-9CF4-A44390447BA9}">
      <dgm:prSet/>
      <dgm:spPr/>
      <dgm:t>
        <a:bodyPr/>
        <a:lstStyle/>
        <a:p>
          <a:endParaRPr lang="sv-SE"/>
        </a:p>
      </dgm:t>
    </dgm:pt>
    <dgm:pt modelId="{8AE3885A-C41D-412F-B931-B55B78BD6E2B}" type="sibTrans" cxnId="{0DC59E5F-DC1A-4537-9CF4-A44390447BA9}">
      <dgm:prSet/>
      <dgm:spPr/>
      <dgm:t>
        <a:bodyPr/>
        <a:lstStyle/>
        <a:p>
          <a:endParaRPr lang="sv-SE"/>
        </a:p>
      </dgm:t>
    </dgm:pt>
    <dgm:pt modelId="{E77BC740-56B2-4BA7-AE2B-9DAF652C0514}" type="pres">
      <dgm:prSet presAssocID="{8D84C91E-EE65-4992-B082-DAFA7BCC8236}" presName="Name0" presStyleCnt="0">
        <dgm:presLayoutVars>
          <dgm:dir/>
          <dgm:animLvl val="lvl"/>
          <dgm:resizeHandles val="exact"/>
        </dgm:presLayoutVars>
      </dgm:prSet>
      <dgm:spPr/>
    </dgm:pt>
    <dgm:pt modelId="{E8815DF1-8CBC-43B1-8653-C083D825CB9B}" type="pres">
      <dgm:prSet presAssocID="{E40C9844-DA4E-4673-AF58-41DA41817F25}" presName="Name8" presStyleCnt="0"/>
      <dgm:spPr/>
    </dgm:pt>
    <dgm:pt modelId="{EA94978E-8E59-4695-901F-8AF51F68FC49}" type="pres">
      <dgm:prSet presAssocID="{E40C9844-DA4E-4673-AF58-41DA41817F25}" presName="level" presStyleLbl="node1" presStyleIdx="0" presStyleCnt="5">
        <dgm:presLayoutVars>
          <dgm:chMax val="1"/>
          <dgm:bulletEnabled val="1"/>
        </dgm:presLayoutVars>
      </dgm:prSet>
      <dgm:spPr/>
    </dgm:pt>
    <dgm:pt modelId="{A10E68AD-9B17-4008-9A6D-59B353938AB7}" type="pres">
      <dgm:prSet presAssocID="{E40C9844-DA4E-4673-AF58-41DA41817F2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CF23074A-6107-4601-8E6D-81416228CBFB}" type="pres">
      <dgm:prSet presAssocID="{AB7D6DFB-EA05-4737-B46E-9C3E11DE27E8}" presName="Name8" presStyleCnt="0"/>
      <dgm:spPr/>
    </dgm:pt>
    <dgm:pt modelId="{D579B4BE-676F-492B-A86F-249859413ACE}" type="pres">
      <dgm:prSet presAssocID="{AB7D6DFB-EA05-4737-B46E-9C3E11DE27E8}" presName="level" presStyleLbl="node1" presStyleIdx="1" presStyleCnt="5">
        <dgm:presLayoutVars>
          <dgm:chMax val="1"/>
          <dgm:bulletEnabled val="1"/>
        </dgm:presLayoutVars>
      </dgm:prSet>
      <dgm:spPr/>
    </dgm:pt>
    <dgm:pt modelId="{2B906B35-F5FA-430B-84BF-D2375A7574DA}" type="pres">
      <dgm:prSet presAssocID="{AB7D6DFB-EA05-4737-B46E-9C3E11DE27E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3B116522-222B-4B42-A254-0025D781E02B}" type="pres">
      <dgm:prSet presAssocID="{F1846DB4-F78C-4622-9EC6-8B63BAE062F7}" presName="Name8" presStyleCnt="0"/>
      <dgm:spPr/>
    </dgm:pt>
    <dgm:pt modelId="{FC0572AF-1DEE-4961-9D21-AFC89341A124}" type="pres">
      <dgm:prSet presAssocID="{F1846DB4-F78C-4622-9EC6-8B63BAE062F7}" presName="level" presStyleLbl="node1" presStyleIdx="2" presStyleCnt="5">
        <dgm:presLayoutVars>
          <dgm:chMax val="1"/>
          <dgm:bulletEnabled val="1"/>
        </dgm:presLayoutVars>
      </dgm:prSet>
      <dgm:spPr/>
    </dgm:pt>
    <dgm:pt modelId="{0A643854-F0A3-4E77-BEC1-97D82AA003F2}" type="pres">
      <dgm:prSet presAssocID="{F1846DB4-F78C-4622-9EC6-8B63BAE062F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79157888-8F74-479E-A8F1-5041AACCFC27}" type="pres">
      <dgm:prSet presAssocID="{48356B0C-5D2B-4218-AD14-07B07B3D4B02}" presName="Name8" presStyleCnt="0"/>
      <dgm:spPr/>
    </dgm:pt>
    <dgm:pt modelId="{03BCC10E-4651-44D9-8C20-EA19D4F53384}" type="pres">
      <dgm:prSet presAssocID="{48356B0C-5D2B-4218-AD14-07B07B3D4B02}" presName="level" presStyleLbl="node1" presStyleIdx="3" presStyleCnt="5">
        <dgm:presLayoutVars>
          <dgm:chMax val="1"/>
          <dgm:bulletEnabled val="1"/>
        </dgm:presLayoutVars>
      </dgm:prSet>
      <dgm:spPr/>
    </dgm:pt>
    <dgm:pt modelId="{E19DDD78-868E-4BA2-B5CA-DF4DFE0C0ED5}" type="pres">
      <dgm:prSet presAssocID="{48356B0C-5D2B-4218-AD14-07B07B3D4B02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E87EA31-8E9E-4008-8D1B-7F2D9D60AC5F}" type="pres">
      <dgm:prSet presAssocID="{5EF405E0-32BC-470F-BD93-CF52FE0225DE}" presName="Name8" presStyleCnt="0"/>
      <dgm:spPr/>
    </dgm:pt>
    <dgm:pt modelId="{9D30E56B-3C14-4A72-B678-0BDDF43460E3}" type="pres">
      <dgm:prSet presAssocID="{5EF405E0-32BC-470F-BD93-CF52FE0225DE}" presName="level" presStyleLbl="node1" presStyleIdx="4" presStyleCnt="5">
        <dgm:presLayoutVars>
          <dgm:chMax val="1"/>
          <dgm:bulletEnabled val="1"/>
        </dgm:presLayoutVars>
      </dgm:prSet>
      <dgm:spPr/>
    </dgm:pt>
    <dgm:pt modelId="{CE65F23A-3C4E-457E-BFE4-E5AE5E1FD472}" type="pres">
      <dgm:prSet presAssocID="{5EF405E0-32BC-470F-BD93-CF52FE0225DE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66752F28-6487-49BA-8BE1-C78F311B860D}" type="presOf" srcId="{AB7D6DFB-EA05-4737-B46E-9C3E11DE27E8}" destId="{2B906B35-F5FA-430B-84BF-D2375A7574DA}" srcOrd="1" destOrd="0" presId="urn:microsoft.com/office/officeart/2005/8/layout/pyramid1"/>
    <dgm:cxn modelId="{2DF0CD36-42A6-4EED-9216-944313FD06D6}" type="presOf" srcId="{48356B0C-5D2B-4218-AD14-07B07B3D4B02}" destId="{E19DDD78-868E-4BA2-B5CA-DF4DFE0C0ED5}" srcOrd="1" destOrd="0" presId="urn:microsoft.com/office/officeart/2005/8/layout/pyramid1"/>
    <dgm:cxn modelId="{ADE40E3D-C6F9-42D9-B0AB-BDD54794EF6F}" srcId="{8D84C91E-EE65-4992-B082-DAFA7BCC8236}" destId="{E40C9844-DA4E-4673-AF58-41DA41817F25}" srcOrd="0" destOrd="0" parTransId="{CA40DDA1-BAC3-40FB-B85F-EA85C0EF3CB7}" sibTransId="{73787245-F4B7-43D7-AB31-B84BB5BD3731}"/>
    <dgm:cxn modelId="{0DC59E5F-DC1A-4537-9CF4-A44390447BA9}" srcId="{8D84C91E-EE65-4992-B082-DAFA7BCC8236}" destId="{AB7D6DFB-EA05-4737-B46E-9C3E11DE27E8}" srcOrd="1" destOrd="0" parTransId="{977E6C34-E72B-44EF-BF28-0C94E9BBF27B}" sibTransId="{8AE3885A-C41D-412F-B931-B55B78BD6E2B}"/>
    <dgm:cxn modelId="{65F5E845-47DC-4DEF-BC44-174A2F31F6FB}" srcId="{8D84C91E-EE65-4992-B082-DAFA7BCC8236}" destId="{5EF405E0-32BC-470F-BD93-CF52FE0225DE}" srcOrd="4" destOrd="0" parTransId="{42946D41-C226-40E4-8567-2265A2C49B6F}" sibTransId="{B5751AAC-9FEE-4A05-A14C-7D832CDE6199}"/>
    <dgm:cxn modelId="{C183F246-B6D3-4226-A35D-2A3B09EDEDA3}" type="presOf" srcId="{8D84C91E-EE65-4992-B082-DAFA7BCC8236}" destId="{E77BC740-56B2-4BA7-AE2B-9DAF652C0514}" srcOrd="0" destOrd="0" presId="urn:microsoft.com/office/officeart/2005/8/layout/pyramid1"/>
    <dgm:cxn modelId="{3658A86A-7C6E-4D50-98E6-880D801E700A}" srcId="{8D84C91E-EE65-4992-B082-DAFA7BCC8236}" destId="{48356B0C-5D2B-4218-AD14-07B07B3D4B02}" srcOrd="3" destOrd="0" parTransId="{F1512DFD-188E-4C16-BA01-7A36E881E187}" sibTransId="{84CA8495-1650-42E7-8983-A1A8FAF45E67}"/>
    <dgm:cxn modelId="{7376FF50-8555-4F68-9A3B-4AD4620AD775}" srcId="{8D84C91E-EE65-4992-B082-DAFA7BCC8236}" destId="{F1846DB4-F78C-4622-9EC6-8B63BAE062F7}" srcOrd="2" destOrd="0" parTransId="{0810BB41-0715-4088-B791-F6C1ECA219B7}" sibTransId="{0D685352-E928-44D6-813F-3F8F28EA00DC}"/>
    <dgm:cxn modelId="{3B85F652-E87A-4843-8908-C3312441E587}" type="presOf" srcId="{5EF405E0-32BC-470F-BD93-CF52FE0225DE}" destId="{CE65F23A-3C4E-457E-BFE4-E5AE5E1FD472}" srcOrd="1" destOrd="0" presId="urn:microsoft.com/office/officeart/2005/8/layout/pyramid1"/>
    <dgm:cxn modelId="{4C31CBA6-DC78-43C2-B29C-51CA0D1B7A78}" type="presOf" srcId="{F1846DB4-F78C-4622-9EC6-8B63BAE062F7}" destId="{0A643854-F0A3-4E77-BEC1-97D82AA003F2}" srcOrd="1" destOrd="0" presId="urn:microsoft.com/office/officeart/2005/8/layout/pyramid1"/>
    <dgm:cxn modelId="{70800EB7-7BFB-45EF-B0A5-F5BCA2B54DF6}" type="presOf" srcId="{AB7D6DFB-EA05-4737-B46E-9C3E11DE27E8}" destId="{D579B4BE-676F-492B-A86F-249859413ACE}" srcOrd="0" destOrd="0" presId="urn:microsoft.com/office/officeart/2005/8/layout/pyramid1"/>
    <dgm:cxn modelId="{9CEAABBF-A0CA-487E-AE56-627943BC3E31}" type="presOf" srcId="{48356B0C-5D2B-4218-AD14-07B07B3D4B02}" destId="{03BCC10E-4651-44D9-8C20-EA19D4F53384}" srcOrd="0" destOrd="0" presId="urn:microsoft.com/office/officeart/2005/8/layout/pyramid1"/>
    <dgm:cxn modelId="{A16567C5-5061-4407-9F86-AED3AF365FC6}" type="presOf" srcId="{5EF405E0-32BC-470F-BD93-CF52FE0225DE}" destId="{9D30E56B-3C14-4A72-B678-0BDDF43460E3}" srcOrd="0" destOrd="0" presId="urn:microsoft.com/office/officeart/2005/8/layout/pyramid1"/>
    <dgm:cxn modelId="{26A1AFC9-E066-4C9C-BF74-FD2745A1914C}" type="presOf" srcId="{F1846DB4-F78C-4622-9EC6-8B63BAE062F7}" destId="{FC0572AF-1DEE-4961-9D21-AFC89341A124}" srcOrd="0" destOrd="0" presId="urn:microsoft.com/office/officeart/2005/8/layout/pyramid1"/>
    <dgm:cxn modelId="{A7D283D5-98E8-46BD-930B-1FB9B35FD70C}" type="presOf" srcId="{E40C9844-DA4E-4673-AF58-41DA41817F25}" destId="{EA94978E-8E59-4695-901F-8AF51F68FC49}" srcOrd="0" destOrd="0" presId="urn:microsoft.com/office/officeart/2005/8/layout/pyramid1"/>
    <dgm:cxn modelId="{0B0900E6-A9F1-492C-AABA-064B4E6F7389}" type="presOf" srcId="{E40C9844-DA4E-4673-AF58-41DA41817F25}" destId="{A10E68AD-9B17-4008-9A6D-59B353938AB7}" srcOrd="1" destOrd="0" presId="urn:microsoft.com/office/officeart/2005/8/layout/pyramid1"/>
    <dgm:cxn modelId="{1EB336DF-FA08-439E-AC53-7684D4832A91}" type="presParOf" srcId="{E77BC740-56B2-4BA7-AE2B-9DAF652C0514}" destId="{E8815DF1-8CBC-43B1-8653-C083D825CB9B}" srcOrd="0" destOrd="0" presId="urn:microsoft.com/office/officeart/2005/8/layout/pyramid1"/>
    <dgm:cxn modelId="{20FBFE60-099B-4B05-872B-A7835BAFCCA2}" type="presParOf" srcId="{E8815DF1-8CBC-43B1-8653-C083D825CB9B}" destId="{EA94978E-8E59-4695-901F-8AF51F68FC49}" srcOrd="0" destOrd="0" presId="urn:microsoft.com/office/officeart/2005/8/layout/pyramid1"/>
    <dgm:cxn modelId="{58B779F5-D927-4714-9A40-8F48BF13BFA6}" type="presParOf" srcId="{E8815DF1-8CBC-43B1-8653-C083D825CB9B}" destId="{A10E68AD-9B17-4008-9A6D-59B353938AB7}" srcOrd="1" destOrd="0" presId="urn:microsoft.com/office/officeart/2005/8/layout/pyramid1"/>
    <dgm:cxn modelId="{EEADFC19-A76F-40E4-B37A-A3CF375A67E0}" type="presParOf" srcId="{E77BC740-56B2-4BA7-AE2B-9DAF652C0514}" destId="{CF23074A-6107-4601-8E6D-81416228CBFB}" srcOrd="1" destOrd="0" presId="urn:microsoft.com/office/officeart/2005/8/layout/pyramid1"/>
    <dgm:cxn modelId="{737249D9-2C85-4D87-B5A3-7B968C5A23D1}" type="presParOf" srcId="{CF23074A-6107-4601-8E6D-81416228CBFB}" destId="{D579B4BE-676F-492B-A86F-249859413ACE}" srcOrd="0" destOrd="0" presId="urn:microsoft.com/office/officeart/2005/8/layout/pyramid1"/>
    <dgm:cxn modelId="{9290DB03-CE28-460A-BF46-733E1097A88B}" type="presParOf" srcId="{CF23074A-6107-4601-8E6D-81416228CBFB}" destId="{2B906B35-F5FA-430B-84BF-D2375A7574DA}" srcOrd="1" destOrd="0" presId="urn:microsoft.com/office/officeart/2005/8/layout/pyramid1"/>
    <dgm:cxn modelId="{F863FB92-B92C-4AC9-8E6C-9B0D5AE00FE1}" type="presParOf" srcId="{E77BC740-56B2-4BA7-AE2B-9DAF652C0514}" destId="{3B116522-222B-4B42-A254-0025D781E02B}" srcOrd="2" destOrd="0" presId="urn:microsoft.com/office/officeart/2005/8/layout/pyramid1"/>
    <dgm:cxn modelId="{99BA0857-6D37-480A-BAFC-ADBDFD2B5C52}" type="presParOf" srcId="{3B116522-222B-4B42-A254-0025D781E02B}" destId="{FC0572AF-1DEE-4961-9D21-AFC89341A124}" srcOrd="0" destOrd="0" presId="urn:microsoft.com/office/officeart/2005/8/layout/pyramid1"/>
    <dgm:cxn modelId="{18A36C4E-B02C-42A4-99B5-8FB54070BF26}" type="presParOf" srcId="{3B116522-222B-4B42-A254-0025D781E02B}" destId="{0A643854-F0A3-4E77-BEC1-97D82AA003F2}" srcOrd="1" destOrd="0" presId="urn:microsoft.com/office/officeart/2005/8/layout/pyramid1"/>
    <dgm:cxn modelId="{62EE8736-DBFB-4FB8-AF67-F488021C9FBD}" type="presParOf" srcId="{E77BC740-56B2-4BA7-AE2B-9DAF652C0514}" destId="{79157888-8F74-479E-A8F1-5041AACCFC27}" srcOrd="3" destOrd="0" presId="urn:microsoft.com/office/officeart/2005/8/layout/pyramid1"/>
    <dgm:cxn modelId="{6AC38449-F089-4885-A481-C2251A817AA9}" type="presParOf" srcId="{79157888-8F74-479E-A8F1-5041AACCFC27}" destId="{03BCC10E-4651-44D9-8C20-EA19D4F53384}" srcOrd="0" destOrd="0" presId="urn:microsoft.com/office/officeart/2005/8/layout/pyramid1"/>
    <dgm:cxn modelId="{C685D084-9C55-4040-B46A-B0185E60432D}" type="presParOf" srcId="{79157888-8F74-479E-A8F1-5041AACCFC27}" destId="{E19DDD78-868E-4BA2-B5CA-DF4DFE0C0ED5}" srcOrd="1" destOrd="0" presId="urn:microsoft.com/office/officeart/2005/8/layout/pyramid1"/>
    <dgm:cxn modelId="{447524E3-4472-44DB-8CCB-3A3D6724DF95}" type="presParOf" srcId="{E77BC740-56B2-4BA7-AE2B-9DAF652C0514}" destId="{BE87EA31-8E9E-4008-8D1B-7F2D9D60AC5F}" srcOrd="4" destOrd="0" presId="urn:microsoft.com/office/officeart/2005/8/layout/pyramid1"/>
    <dgm:cxn modelId="{49CDE672-122D-4DFE-9454-301B315B7132}" type="presParOf" srcId="{BE87EA31-8E9E-4008-8D1B-7F2D9D60AC5F}" destId="{9D30E56B-3C14-4A72-B678-0BDDF43460E3}" srcOrd="0" destOrd="0" presId="urn:microsoft.com/office/officeart/2005/8/layout/pyramid1"/>
    <dgm:cxn modelId="{150F67B4-B66A-4AF8-8A4C-5C171638D7D3}" type="presParOf" srcId="{BE87EA31-8E9E-4008-8D1B-7F2D9D60AC5F}" destId="{CE65F23A-3C4E-457E-BFE4-E5AE5E1FD472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94978E-8E59-4695-901F-8AF51F68FC49}">
      <dsp:nvSpPr>
        <dsp:cNvPr id="0" name=""/>
        <dsp:cNvSpPr/>
      </dsp:nvSpPr>
      <dsp:spPr>
        <a:xfrm>
          <a:off x="3251199" y="0"/>
          <a:ext cx="1625599" cy="1083733"/>
        </a:xfrm>
        <a:prstGeom prst="trapezoid">
          <a:avLst>
            <a:gd name="adj" fmla="val 75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800" kern="1200"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100" kern="1200"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>
              <a:latin typeface="Calibri Light" panose="020F0302020204030204" pitchFamily="34" charset="0"/>
              <a:cs typeface="Calibri Light" panose="020F0302020204030204" pitchFamily="34" charset="0"/>
            </a:rPr>
            <a:t>Kommun-fullmäktige</a:t>
          </a:r>
        </a:p>
      </dsp:txBody>
      <dsp:txXfrm>
        <a:off x="3251199" y="0"/>
        <a:ext cx="1625599" cy="1083733"/>
      </dsp:txXfrm>
    </dsp:sp>
    <dsp:sp modelId="{D579B4BE-676F-492B-A86F-249859413ACE}">
      <dsp:nvSpPr>
        <dsp:cNvPr id="0" name=""/>
        <dsp:cNvSpPr/>
      </dsp:nvSpPr>
      <dsp:spPr>
        <a:xfrm>
          <a:off x="2438400" y="1083733"/>
          <a:ext cx="3251199" cy="1083733"/>
        </a:xfrm>
        <a:prstGeom prst="trapezoid">
          <a:avLst>
            <a:gd name="adj" fmla="val 75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>
              <a:latin typeface="Calibri Light" panose="020F0302020204030204" pitchFamily="34" charset="0"/>
              <a:cs typeface="Calibri Light" panose="020F0302020204030204" pitchFamily="34" charset="0"/>
            </a:rPr>
            <a:t>Nämnd, styrelse</a:t>
          </a:r>
        </a:p>
      </dsp:txBody>
      <dsp:txXfrm>
        <a:off x="3007360" y="1083733"/>
        <a:ext cx="2113280" cy="1083733"/>
      </dsp:txXfrm>
    </dsp:sp>
    <dsp:sp modelId="{FC0572AF-1DEE-4961-9D21-AFC89341A124}">
      <dsp:nvSpPr>
        <dsp:cNvPr id="0" name=""/>
        <dsp:cNvSpPr/>
      </dsp:nvSpPr>
      <dsp:spPr>
        <a:xfrm>
          <a:off x="1625600" y="2167466"/>
          <a:ext cx="4876799" cy="1083733"/>
        </a:xfrm>
        <a:prstGeom prst="trapezoid">
          <a:avLst>
            <a:gd name="adj" fmla="val 75000"/>
          </a:avLst>
        </a:prstGeom>
        <a:solidFill>
          <a:srgbClr val="005C4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Kommundirektör = förvaltningschef</a:t>
          </a:r>
        </a:p>
      </dsp:txBody>
      <dsp:txXfrm>
        <a:off x="2479039" y="2167466"/>
        <a:ext cx="3169919" cy="1083733"/>
      </dsp:txXfrm>
    </dsp:sp>
    <dsp:sp modelId="{03BCC10E-4651-44D9-8C20-EA19D4F53384}">
      <dsp:nvSpPr>
        <dsp:cNvPr id="0" name=""/>
        <dsp:cNvSpPr/>
      </dsp:nvSpPr>
      <dsp:spPr>
        <a:xfrm>
          <a:off x="812800" y="3251200"/>
          <a:ext cx="6502399" cy="1083733"/>
        </a:xfrm>
        <a:prstGeom prst="trapezoid">
          <a:avLst>
            <a:gd name="adj" fmla="val 75000"/>
          </a:avLst>
        </a:prstGeom>
        <a:solidFill>
          <a:srgbClr val="005C4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Verksamhetschef/skolchef</a:t>
          </a:r>
        </a:p>
      </dsp:txBody>
      <dsp:txXfrm>
        <a:off x="1950719" y="3251200"/>
        <a:ext cx="4226560" cy="1083733"/>
      </dsp:txXfrm>
    </dsp:sp>
    <dsp:sp modelId="{9D30E56B-3C14-4A72-B678-0BDDF43460E3}">
      <dsp:nvSpPr>
        <dsp:cNvPr id="0" name=""/>
        <dsp:cNvSpPr/>
      </dsp:nvSpPr>
      <dsp:spPr>
        <a:xfrm>
          <a:off x="0" y="4334933"/>
          <a:ext cx="8128000" cy="1083733"/>
        </a:xfrm>
        <a:prstGeom prst="trapezoid">
          <a:avLst>
            <a:gd name="adj" fmla="val 75000"/>
          </a:avLst>
        </a:prstGeom>
        <a:solidFill>
          <a:srgbClr val="005C4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Enhetschef</a:t>
          </a:r>
        </a:p>
      </dsp:txBody>
      <dsp:txXfrm>
        <a:off x="1422399" y="4334933"/>
        <a:ext cx="5283200" cy="10837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5A532D-61AB-6A4E-BA7C-145E44929E5F}" type="datetimeFigureOut">
              <a:rPr lang="sv-SE" smtClean="0"/>
              <a:t>2026-02-26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E5D6E3-0D36-1F4C-9C24-C0A7E8E3F2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3798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44025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93309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20717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/>
              <a:t>Ellinor berättar om organisationen Utbildningscentrum</a:t>
            </a:r>
          </a:p>
          <a:p>
            <a:endParaRPr lang="sv-SE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/>
              <a:t>Inspel till de prioriteringar som är beslutade om i dag? Justeringar?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16919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16919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490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9047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7287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09056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70647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47786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65954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47163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5D6E3-0D36-1F4C-9C24-C0A7E8E3F2FB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5365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dersida med bild höger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AFFED29-B810-B549-AE24-B5F43A2102D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180825"/>
            <a:ext cx="5017572" cy="9144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9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Platshållare för text 23">
            <a:extLst>
              <a:ext uri="{FF2B5EF4-FFF2-40B4-BE49-F238E27FC236}">
                <a16:creationId xmlns:a16="http://schemas.microsoft.com/office/drawing/2014/main" id="{5036CA1C-6139-2944-8D45-3D4C0BA3DA0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273044"/>
            <a:ext cx="6040438" cy="766718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>
                <a:latin typeface="+mj-lt"/>
              </a:defRPr>
            </a:lvl1pPr>
          </a:lstStyle>
          <a:p>
            <a:pPr lvl="0"/>
            <a:r>
              <a:rPr lang="sv-SE"/>
              <a:t>Punktlista</a:t>
            </a:r>
          </a:p>
        </p:txBody>
      </p:sp>
      <p:sp>
        <p:nvSpPr>
          <p:cNvPr id="15" name="Platshållare för bild 10">
            <a:extLst>
              <a:ext uri="{FF2B5EF4-FFF2-40B4-BE49-F238E27FC236}">
                <a16:creationId xmlns:a16="http://schemas.microsoft.com/office/drawing/2014/main" id="{964B0334-9C3D-C143-B9B8-8BFF8448879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683500" y="149224"/>
            <a:ext cx="4387850" cy="5752239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/>
              <a:t>OBS! 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Bilden ska ha tillräckligt hög upplösning för att den inte ska upplevas som </a:t>
            </a:r>
            <a:r>
              <a:rPr lang="sv-SE" b="0" i="0" u="none" strike="noStrike" err="1">
                <a:solidFill>
                  <a:srgbClr val="000000"/>
                </a:solidFill>
                <a:effectLst/>
                <a:latin typeface="Helvetica" pitchFamily="2" charset="0"/>
              </a:rPr>
              <a:t>pixlig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. Rek storlek är minst 150 pixlar/tum</a:t>
            </a:r>
            <a:endParaRPr lang="sv-SE"/>
          </a:p>
          <a:p>
            <a:endParaRPr lang="sv-SE"/>
          </a:p>
        </p:txBody>
      </p:sp>
      <p:pic>
        <p:nvPicPr>
          <p:cNvPr id="17" name="Bildobjekt 16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2E98C45C-7502-7E43-AACC-012927A47E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505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55E82824-706F-D84B-927C-187BFFCD46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A665140E-9AEA-9141-B780-F19A4C446EE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38400" y="1381443"/>
            <a:ext cx="6156960" cy="457517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TABELLRUBRIK</a:t>
            </a:r>
          </a:p>
        </p:txBody>
      </p:sp>
      <p:sp>
        <p:nvSpPr>
          <p:cNvPr id="8" name="Platshållare för tabell 7">
            <a:extLst>
              <a:ext uri="{FF2B5EF4-FFF2-40B4-BE49-F238E27FC236}">
                <a16:creationId xmlns:a16="http://schemas.microsoft.com/office/drawing/2014/main" id="{48C1E7A3-EF9C-934D-B3FA-408CBF505E52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2438400" y="2042160"/>
            <a:ext cx="7325361" cy="3850640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6792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iagram 3">
            <a:extLst>
              <a:ext uri="{FF2B5EF4-FFF2-40B4-BE49-F238E27FC236}">
                <a16:creationId xmlns:a16="http://schemas.microsoft.com/office/drawing/2014/main" id="{6E2D560E-1ABC-7646-8C94-A99374335A8A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2429691" y="2011679"/>
            <a:ext cx="7354389" cy="3885095"/>
          </a:xfrm>
          <a:noFill/>
        </p:spPr>
        <p:txBody>
          <a:bodyPr/>
          <a:lstStyle/>
          <a:p>
            <a:endParaRPr lang="sv-SE"/>
          </a:p>
        </p:txBody>
      </p:sp>
      <p:pic>
        <p:nvPicPr>
          <p:cNvPr id="6" name="Bildobjekt 5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230B7294-6217-914B-8603-92888DE99A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0928AD74-1B13-764A-8A37-DF978DCF82E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38400" y="1381443"/>
            <a:ext cx="6156960" cy="457517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TABELLRUBRIK</a:t>
            </a:r>
          </a:p>
        </p:txBody>
      </p:sp>
    </p:spTree>
    <p:extLst>
      <p:ext uri="{BB962C8B-B14F-4D97-AF65-F5344CB8AC3E}">
        <p14:creationId xmlns:p14="http://schemas.microsoft.com/office/powerpoint/2010/main" val="41160600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media 2">
            <a:extLst>
              <a:ext uri="{FF2B5EF4-FFF2-40B4-BE49-F238E27FC236}">
                <a16:creationId xmlns:a16="http://schemas.microsoft.com/office/drawing/2014/main" id="{7B402513-26D6-F945-B9F3-5BF463B65C32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6055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dersid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B60BD4CD-BF2F-2C4A-BE73-71CFA85219A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180825"/>
            <a:ext cx="5017572" cy="9144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9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Platshållare för text 23">
            <a:extLst>
              <a:ext uri="{FF2B5EF4-FFF2-40B4-BE49-F238E27FC236}">
                <a16:creationId xmlns:a16="http://schemas.microsoft.com/office/drawing/2014/main" id="{41354197-1607-8643-92B7-C22EC2B7AF5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2437802"/>
            <a:ext cx="6040438" cy="766718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/>
              <a:t>Klicka här för att ändra format på bakgrundstexten</a:t>
            </a:r>
          </a:p>
          <a:p>
            <a:pPr lvl="0"/>
            <a:endParaRPr lang="sv-SE"/>
          </a:p>
        </p:txBody>
      </p:sp>
      <p:pic>
        <p:nvPicPr>
          <p:cNvPr id="5" name="Bildobjekt 4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55E82824-706F-D84B-927C-187BFFCD46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333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rubrik alternativ 1 (blå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D83FE7C-7628-B144-BE2B-C954391F2E19}"/>
              </a:ext>
            </a:extLst>
          </p:cNvPr>
          <p:cNvSpPr/>
          <p:nvPr userDrawn="1"/>
        </p:nvSpPr>
        <p:spPr>
          <a:xfrm>
            <a:off x="127000" y="143744"/>
            <a:ext cx="11938000" cy="5746847"/>
          </a:xfrm>
          <a:prstGeom prst="rect">
            <a:avLst/>
          </a:prstGeom>
          <a:solidFill>
            <a:srgbClr val="1944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5539D9F4-B629-D34F-9A02-6003514DB21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0458" y="1088465"/>
            <a:ext cx="7450138" cy="27432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55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Kapitelrubrik eller liknande</a:t>
            </a:r>
          </a:p>
        </p:txBody>
      </p:sp>
      <p:pic>
        <p:nvPicPr>
          <p:cNvPr id="12" name="Bildobjekt 11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F64ECC96-C8B8-1C4B-B1FF-F0C7DCBFC6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099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rubrik alternativ 2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B821098C-C61C-9A45-A2E8-1FEC73461209}"/>
              </a:ext>
            </a:extLst>
          </p:cNvPr>
          <p:cNvSpPr/>
          <p:nvPr userDrawn="1"/>
        </p:nvSpPr>
        <p:spPr>
          <a:xfrm>
            <a:off x="127000" y="143744"/>
            <a:ext cx="11938000" cy="5746847"/>
          </a:xfrm>
          <a:prstGeom prst="rect">
            <a:avLst/>
          </a:prstGeom>
          <a:solidFill>
            <a:srgbClr val="E77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text 9">
            <a:extLst>
              <a:ext uri="{FF2B5EF4-FFF2-40B4-BE49-F238E27FC236}">
                <a16:creationId xmlns:a16="http://schemas.microsoft.com/office/drawing/2014/main" id="{F1DB5867-997A-2D47-9AAA-79EE690FF99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0458" y="1088465"/>
            <a:ext cx="7450138" cy="27432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55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Kapitelrubrik eller liknande</a:t>
            </a:r>
          </a:p>
        </p:txBody>
      </p:sp>
      <p:pic>
        <p:nvPicPr>
          <p:cNvPr id="12" name="Bildobjekt 11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45E1A553-7ECE-DD42-BC3D-157F3958CA1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4024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rubrik alternativ 3 (blå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ktangel 12">
            <a:extLst>
              <a:ext uri="{FF2B5EF4-FFF2-40B4-BE49-F238E27FC236}">
                <a16:creationId xmlns:a16="http://schemas.microsoft.com/office/drawing/2014/main" id="{C02D43F5-EC0B-324E-80C4-7ACD9991C6B5}"/>
              </a:ext>
            </a:extLst>
          </p:cNvPr>
          <p:cNvSpPr/>
          <p:nvPr userDrawn="1"/>
        </p:nvSpPr>
        <p:spPr>
          <a:xfrm>
            <a:off x="127000" y="143744"/>
            <a:ext cx="11938000" cy="5746847"/>
          </a:xfrm>
          <a:prstGeom prst="rect">
            <a:avLst/>
          </a:prstGeom>
          <a:solidFill>
            <a:srgbClr val="0F6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text 9">
            <a:extLst>
              <a:ext uri="{FF2B5EF4-FFF2-40B4-BE49-F238E27FC236}">
                <a16:creationId xmlns:a16="http://schemas.microsoft.com/office/drawing/2014/main" id="{5C016135-D986-7443-AE5B-32154950380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0458" y="1088465"/>
            <a:ext cx="7450138" cy="27432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55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Kapitelrubrik eller liknande</a:t>
            </a:r>
          </a:p>
        </p:txBody>
      </p:sp>
    </p:spTree>
    <p:extLst>
      <p:ext uri="{BB962C8B-B14F-4D97-AF65-F5344CB8AC3E}">
        <p14:creationId xmlns:p14="http://schemas.microsoft.com/office/powerpoint/2010/main" val="335018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rubrik alternativ 4 (fot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D23F342-60A0-1C45-8934-6D0C981AC7D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14300" y="146049"/>
            <a:ext cx="11944800" cy="5745600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/>
              <a:t>OBS! 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Bilden ska ha tillräckligt hög upplösning för att den inte ska upplevas som </a:t>
            </a:r>
            <a:r>
              <a:rPr lang="sv-SE" b="0" i="0" u="none" strike="noStrike" err="1">
                <a:solidFill>
                  <a:srgbClr val="000000"/>
                </a:solidFill>
                <a:effectLst/>
                <a:latin typeface="Helvetica" pitchFamily="2" charset="0"/>
              </a:rPr>
              <a:t>pixlig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. Rek storlek är minst 150 pixlar/tum</a:t>
            </a:r>
            <a:endParaRPr lang="sv-SE"/>
          </a:p>
          <a:p>
            <a:endParaRPr lang="sv-SE"/>
          </a:p>
        </p:txBody>
      </p:sp>
      <p:sp>
        <p:nvSpPr>
          <p:cNvPr id="5" name="Platshållare för text 9">
            <a:extLst>
              <a:ext uri="{FF2B5EF4-FFF2-40B4-BE49-F238E27FC236}">
                <a16:creationId xmlns:a16="http://schemas.microsoft.com/office/drawing/2014/main" id="{2875EDC6-2F14-A34B-BC3A-9D9C1298A06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0458" y="1088465"/>
            <a:ext cx="7450138" cy="27432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5500" b="1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Kapitelrubrik eller liknande</a:t>
            </a:r>
          </a:p>
        </p:txBody>
      </p:sp>
      <p:pic>
        <p:nvPicPr>
          <p:cNvPr id="6" name="Bildobjekt 5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230B7294-6217-914B-8603-92888DE99A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3874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t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230B7294-6217-914B-8603-92888DE99A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8418" y="2670331"/>
            <a:ext cx="3195164" cy="1517337"/>
          </a:xfrm>
          <a:prstGeom prst="rect">
            <a:avLst/>
          </a:prstGeom>
        </p:spPr>
      </p:pic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47A515B-8681-0748-8B19-037B0FA7547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4369118"/>
            <a:ext cx="12192000" cy="914400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latin typeface="+mj-lt"/>
              </a:defRPr>
            </a:lvl1pPr>
          </a:lstStyle>
          <a:p>
            <a:pPr lvl="0"/>
            <a:r>
              <a:rPr lang="sv-SE" err="1"/>
              <a:t>www.lycksele.se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96998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2026-02-26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80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rubrik färg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D83FE7C-7628-B144-BE2B-C954391F2E19}"/>
              </a:ext>
            </a:extLst>
          </p:cNvPr>
          <p:cNvSpPr/>
          <p:nvPr userDrawn="1"/>
        </p:nvSpPr>
        <p:spPr>
          <a:xfrm>
            <a:off x="127000" y="143744"/>
            <a:ext cx="11938000" cy="5746847"/>
          </a:xfrm>
          <a:prstGeom prst="rect">
            <a:avLst/>
          </a:prstGeom>
          <a:solidFill>
            <a:srgbClr val="1944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5539D9F4-B629-D34F-9A02-6003514DB21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0458" y="1088465"/>
            <a:ext cx="7450138" cy="27432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55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Kapitelrubrik eller liknande</a:t>
            </a:r>
          </a:p>
        </p:txBody>
      </p:sp>
      <p:pic>
        <p:nvPicPr>
          <p:cNvPr id="12" name="Bildobjekt 11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F64ECC96-C8B8-1C4B-B1FF-F0C7DCBFC6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0992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2026-02-26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0720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2026-02-26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7457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2026-02-26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7161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2026-02-26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0591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2026-02-26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666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2026-02-26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1794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2026-02-26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2499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2026-02-26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7347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2026-02-26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0718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2026-02-26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892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sida alternativ 1 (lil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DCC53359-F4D1-9144-81E2-F03EAFD166D2}"/>
              </a:ext>
            </a:extLst>
          </p:cNvPr>
          <p:cNvSpPr/>
          <p:nvPr userDrawn="1"/>
        </p:nvSpPr>
        <p:spPr>
          <a:xfrm>
            <a:off x="127000" y="143744"/>
            <a:ext cx="11938000" cy="5746847"/>
          </a:xfrm>
          <a:prstGeom prst="rect">
            <a:avLst/>
          </a:prstGeom>
          <a:solidFill>
            <a:srgbClr val="BA4E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ubrik 16">
            <a:extLst>
              <a:ext uri="{FF2B5EF4-FFF2-40B4-BE49-F238E27FC236}">
                <a16:creationId xmlns:a16="http://schemas.microsoft.com/office/drawing/2014/main" id="{8ED8F18E-4D6F-9A4C-B2A9-76A0041F29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01109"/>
            <a:ext cx="7711440" cy="1325563"/>
          </a:xfrm>
        </p:spPr>
        <p:txBody>
          <a:bodyPr/>
          <a:lstStyle>
            <a:lvl1pPr>
              <a:defRPr sz="65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v-SE"/>
              <a:t>Rubrik 1 </a:t>
            </a:r>
            <a:r>
              <a:rPr lang="sv-SE" err="1"/>
              <a:t>bold</a:t>
            </a:r>
            <a:br>
              <a:rPr lang="sv-SE"/>
            </a:br>
            <a:r>
              <a:rPr lang="sv-SE" err="1"/>
              <a:t>vnfkla</a:t>
            </a:r>
            <a:r>
              <a:rPr lang="sv-SE"/>
              <a:t> </a:t>
            </a:r>
            <a:r>
              <a:rPr lang="sv-SE" err="1"/>
              <a:t>vdfm</a:t>
            </a:r>
            <a:endParaRPr lang="sv-SE"/>
          </a:p>
        </p:txBody>
      </p:sp>
      <p:pic>
        <p:nvPicPr>
          <p:cNvPr id="8" name="Bildobjekt 7" descr="En bild som visar Lycksele kommuns logotyp med kommunvapen och text&#10;&#10;&#10;Automatiskt genererad beskrivning">
            <a:extLst>
              <a:ext uri="{FF2B5EF4-FFF2-40B4-BE49-F238E27FC236}">
                <a16:creationId xmlns:a16="http://schemas.microsoft.com/office/drawing/2014/main" id="{151D998D-50D0-114E-99A1-D077B3B72D3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233B0F2-18E4-B744-B107-B609F1BF6C4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312423"/>
            <a:ext cx="7711440" cy="9144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Underrubrik </a:t>
            </a:r>
            <a:r>
              <a:rPr lang="sv-SE" err="1"/>
              <a:t>nbkslbnsfk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6649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sida alternativ 2 (mörklil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3A146B77-0FFE-5B41-A720-DFA74DF0F10D}"/>
              </a:ext>
            </a:extLst>
          </p:cNvPr>
          <p:cNvSpPr/>
          <p:nvPr userDrawn="1"/>
        </p:nvSpPr>
        <p:spPr>
          <a:xfrm>
            <a:off x="127000" y="143744"/>
            <a:ext cx="11938000" cy="5746847"/>
          </a:xfrm>
          <a:prstGeom prst="rect">
            <a:avLst/>
          </a:prstGeom>
          <a:solidFill>
            <a:srgbClr val="5C4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ubrik 16">
            <a:extLst>
              <a:ext uri="{FF2B5EF4-FFF2-40B4-BE49-F238E27FC236}">
                <a16:creationId xmlns:a16="http://schemas.microsoft.com/office/drawing/2014/main" id="{8ED8F18E-4D6F-9A4C-B2A9-76A0041F29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01109"/>
            <a:ext cx="7711440" cy="1325563"/>
          </a:xfrm>
        </p:spPr>
        <p:txBody>
          <a:bodyPr/>
          <a:lstStyle>
            <a:lvl1pPr>
              <a:defRPr sz="65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v-SE"/>
              <a:t>Rubrik 1 </a:t>
            </a:r>
            <a:r>
              <a:rPr lang="sv-SE" err="1"/>
              <a:t>bold</a:t>
            </a:r>
            <a:br>
              <a:rPr lang="sv-SE"/>
            </a:br>
            <a:r>
              <a:rPr lang="sv-SE" err="1"/>
              <a:t>vnfkla</a:t>
            </a:r>
            <a:r>
              <a:rPr lang="sv-SE"/>
              <a:t> </a:t>
            </a:r>
            <a:r>
              <a:rPr lang="sv-SE" err="1"/>
              <a:t>vdfm</a:t>
            </a:r>
            <a:endParaRPr lang="sv-SE"/>
          </a:p>
        </p:txBody>
      </p:sp>
      <p:sp>
        <p:nvSpPr>
          <p:cNvPr id="13" name="Platshållare för text 2">
            <a:extLst>
              <a:ext uri="{FF2B5EF4-FFF2-40B4-BE49-F238E27FC236}">
                <a16:creationId xmlns:a16="http://schemas.microsoft.com/office/drawing/2014/main" id="{3076E3F9-0796-3749-ADCF-C6742DDAA66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312423"/>
            <a:ext cx="7711440" cy="9144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Underrubrik </a:t>
            </a:r>
            <a:r>
              <a:rPr lang="sv-SE" err="1"/>
              <a:t>nbkslbnsfk</a:t>
            </a:r>
            <a:endParaRPr lang="sv-SE"/>
          </a:p>
        </p:txBody>
      </p:sp>
      <p:pic>
        <p:nvPicPr>
          <p:cNvPr id="9" name="Bildobjekt 8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95D4C602-A351-674C-947B-3F08461D13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270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sida alternativ 3 (blå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067297B3-D9E4-784A-BC91-F3C36962A972}"/>
              </a:ext>
            </a:extLst>
          </p:cNvPr>
          <p:cNvSpPr/>
          <p:nvPr userDrawn="1"/>
        </p:nvSpPr>
        <p:spPr>
          <a:xfrm>
            <a:off x="127000" y="143744"/>
            <a:ext cx="11938000" cy="5746847"/>
          </a:xfrm>
          <a:prstGeom prst="rect">
            <a:avLst/>
          </a:prstGeom>
          <a:solidFill>
            <a:srgbClr val="0F6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ubrik 16">
            <a:extLst>
              <a:ext uri="{FF2B5EF4-FFF2-40B4-BE49-F238E27FC236}">
                <a16:creationId xmlns:a16="http://schemas.microsoft.com/office/drawing/2014/main" id="{8ED8F18E-4D6F-9A4C-B2A9-76A0041F29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01109"/>
            <a:ext cx="7711440" cy="1325563"/>
          </a:xfrm>
        </p:spPr>
        <p:txBody>
          <a:bodyPr/>
          <a:lstStyle>
            <a:lvl1pPr>
              <a:defRPr sz="65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v-SE"/>
              <a:t>Rubrik 1 </a:t>
            </a:r>
            <a:r>
              <a:rPr lang="sv-SE" err="1"/>
              <a:t>bold</a:t>
            </a:r>
            <a:br>
              <a:rPr lang="sv-SE"/>
            </a:br>
            <a:r>
              <a:rPr lang="sv-SE" err="1"/>
              <a:t>vnfkla</a:t>
            </a:r>
            <a:r>
              <a:rPr lang="sv-SE"/>
              <a:t> </a:t>
            </a:r>
            <a:r>
              <a:rPr lang="sv-SE" err="1"/>
              <a:t>vdfm</a:t>
            </a:r>
            <a:endParaRPr lang="sv-SE"/>
          </a:p>
        </p:txBody>
      </p:sp>
      <p:sp>
        <p:nvSpPr>
          <p:cNvPr id="15" name="Platshållare för text 2">
            <a:extLst>
              <a:ext uri="{FF2B5EF4-FFF2-40B4-BE49-F238E27FC236}">
                <a16:creationId xmlns:a16="http://schemas.microsoft.com/office/drawing/2014/main" id="{62B9D022-F86E-894C-88E8-537C9F1A1A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312423"/>
            <a:ext cx="7711440" cy="9144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Underrubrik </a:t>
            </a:r>
            <a:r>
              <a:rPr lang="sv-SE" err="1"/>
              <a:t>nbkslbnsfk</a:t>
            </a:r>
            <a:endParaRPr lang="sv-SE"/>
          </a:p>
        </p:txBody>
      </p:sp>
      <p:pic>
        <p:nvPicPr>
          <p:cNvPr id="8" name="Bildobjekt 7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1E80E2EC-00AB-4A4F-B846-2EF71A73254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411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sida alternativ 4 (fot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bild 4">
            <a:extLst>
              <a:ext uri="{FF2B5EF4-FFF2-40B4-BE49-F238E27FC236}">
                <a16:creationId xmlns:a16="http://schemas.microsoft.com/office/drawing/2014/main" id="{53D0B81A-27D9-E244-A970-3032197905D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4077" y="145314"/>
            <a:ext cx="11944306" cy="5745277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lang="sv-SE" sz="1600" b="0" i="0" u="none" strike="noStrike">
                <a:effectLst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/>
              <a:t>Klicka på bilden för att lägga till en bakgrundsbild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/>
              <a:t>OBS! 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Bilden ska ha tillräckligt hög upplösning för att den inte ska upplevas som </a:t>
            </a:r>
            <a:r>
              <a:rPr lang="sv-SE" b="0" i="0" u="none" strike="noStrike" err="1">
                <a:solidFill>
                  <a:srgbClr val="000000"/>
                </a:solidFill>
                <a:effectLst/>
                <a:latin typeface="Helvetica" pitchFamily="2" charset="0"/>
              </a:rPr>
              <a:t>pixlig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. Rek storlek är minst 150 pixlar/tum</a:t>
            </a:r>
            <a:endParaRPr lang="sv-SE"/>
          </a:p>
          <a:p>
            <a:endParaRPr lang="sv-SE"/>
          </a:p>
        </p:txBody>
      </p:sp>
      <p:sp>
        <p:nvSpPr>
          <p:cNvPr id="8" name="Rubrik 16">
            <a:extLst>
              <a:ext uri="{FF2B5EF4-FFF2-40B4-BE49-F238E27FC236}">
                <a16:creationId xmlns:a16="http://schemas.microsoft.com/office/drawing/2014/main" id="{37F9355E-F62F-884C-9FD0-E80498A1AD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01109"/>
            <a:ext cx="7711440" cy="1325563"/>
          </a:xfrm>
        </p:spPr>
        <p:txBody>
          <a:bodyPr/>
          <a:lstStyle>
            <a:lvl1pPr>
              <a:defRPr sz="65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/>
              <a:t>Rubrik 1 </a:t>
            </a:r>
            <a:r>
              <a:rPr lang="sv-SE" err="1"/>
              <a:t>bold</a:t>
            </a:r>
            <a:br>
              <a:rPr lang="sv-SE"/>
            </a:br>
            <a:r>
              <a:rPr lang="sv-SE" err="1"/>
              <a:t>vndkaln</a:t>
            </a:r>
            <a:r>
              <a:rPr lang="sv-SE"/>
              <a:t> </a:t>
            </a:r>
            <a:r>
              <a:rPr lang="sv-SE" err="1"/>
              <a:t>vdka</a:t>
            </a:r>
            <a:endParaRPr lang="sv-SE"/>
          </a:p>
        </p:txBody>
      </p:sp>
      <p:sp>
        <p:nvSpPr>
          <p:cNvPr id="15" name="Platshållare för text 2">
            <a:extLst>
              <a:ext uri="{FF2B5EF4-FFF2-40B4-BE49-F238E27FC236}">
                <a16:creationId xmlns:a16="http://schemas.microsoft.com/office/drawing/2014/main" id="{5B2439C3-1F1A-BD4F-B947-6B1D4771D88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3312423"/>
            <a:ext cx="7711440" cy="9144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 </a:t>
            </a:r>
            <a:r>
              <a:rPr lang="sv-SE" err="1"/>
              <a:t>nbkslbnsfk</a:t>
            </a:r>
            <a:endParaRPr lang="sv-SE"/>
          </a:p>
        </p:txBody>
      </p:sp>
      <p:pic>
        <p:nvPicPr>
          <p:cNvPr id="6" name="Bildobjekt 5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81838791-71CF-5F49-AF58-F6ABF10B5C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40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dersida, bild till hög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En bild som visar text&#10;&#10;Automatiskt genererad beskrivning">
            <a:extLst>
              <a:ext uri="{FF2B5EF4-FFF2-40B4-BE49-F238E27FC236}">
                <a16:creationId xmlns:a16="http://schemas.microsoft.com/office/drawing/2014/main" id="{3728C70D-5B6B-3048-84D4-D129C1F3E32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486" y="5703809"/>
            <a:ext cx="1424861" cy="681597"/>
          </a:xfrm>
          <a:prstGeom prst="rect">
            <a:avLst/>
          </a:prstGeom>
        </p:spPr>
      </p:pic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36B9CE04-3B4F-C542-81E3-555505F0D8D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1122908"/>
            <a:ext cx="6040395" cy="101289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37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sv-SE"/>
              <a:t>Klicka här för att ändra format</a:t>
            </a:r>
          </a:p>
        </p:txBody>
      </p:sp>
      <p:sp>
        <p:nvSpPr>
          <p:cNvPr id="24" name="Platshållare för text 23">
            <a:extLst>
              <a:ext uri="{FF2B5EF4-FFF2-40B4-BE49-F238E27FC236}">
                <a16:creationId xmlns:a16="http://schemas.microsoft.com/office/drawing/2014/main" id="{B05B7404-39CE-D847-B8E2-98A28F59E4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2357618"/>
            <a:ext cx="6040438" cy="766718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/>
              <a:t>Klicka här för att ändra format på bakgrundstexten</a:t>
            </a:r>
          </a:p>
          <a:p>
            <a:pPr lvl="0"/>
            <a:endParaRPr lang="sv-SE"/>
          </a:p>
        </p:txBody>
      </p:sp>
      <p:sp>
        <p:nvSpPr>
          <p:cNvPr id="27" name="Platshållare för text 23">
            <a:extLst>
              <a:ext uri="{FF2B5EF4-FFF2-40B4-BE49-F238E27FC236}">
                <a16:creationId xmlns:a16="http://schemas.microsoft.com/office/drawing/2014/main" id="{D9ACC253-9099-F340-8631-CCC1C84543A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56" y="3099316"/>
            <a:ext cx="6040438" cy="849098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10" name="Platshållare för bild 10">
            <a:extLst>
              <a:ext uri="{FF2B5EF4-FFF2-40B4-BE49-F238E27FC236}">
                <a16:creationId xmlns:a16="http://schemas.microsoft.com/office/drawing/2014/main" id="{5AB4CF82-3E4E-554E-B313-39839AE8FCE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683500" y="149224"/>
            <a:ext cx="4387850" cy="5752239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/>
              <a:t>OBS! 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Bilden ska ha tillräckligt hög upplösning för att den inte ska upplevas som </a:t>
            </a:r>
            <a:r>
              <a:rPr lang="sv-SE" b="0" i="0" u="none" strike="noStrike" err="1">
                <a:solidFill>
                  <a:srgbClr val="000000"/>
                </a:solidFill>
                <a:effectLst/>
                <a:latin typeface="Helvetica" pitchFamily="2" charset="0"/>
              </a:rPr>
              <a:t>pixlig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. Rek storlek är minst 150 pixlar/tum</a:t>
            </a:r>
            <a:endParaRPr lang="sv-SE"/>
          </a:p>
          <a:p>
            <a:endParaRPr lang="sv-SE"/>
          </a:p>
        </p:txBody>
      </p:sp>
      <p:pic>
        <p:nvPicPr>
          <p:cNvPr id="12" name="Bildobjekt 11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1D2E4554-89FF-AA42-BAB3-49B4ED9B892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639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dersida, två bilder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75CBA9AA-042D-544D-8230-63D86FAADA0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687600" y="3564225"/>
            <a:ext cx="4383750" cy="2336617"/>
          </a:xfrm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/>
              <a:t>OBS! 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Bilden ska ha tillräckligt hög upplösning för att den inte ska upplevas som </a:t>
            </a:r>
            <a:r>
              <a:rPr lang="sv-SE" b="0" i="0" u="none" strike="noStrike" err="1">
                <a:solidFill>
                  <a:srgbClr val="000000"/>
                </a:solidFill>
                <a:effectLst/>
                <a:latin typeface="Helvetica" pitchFamily="2" charset="0"/>
              </a:rPr>
              <a:t>pixlig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. Rek storlek är minst 150 pixlar/tum</a:t>
            </a:r>
            <a:endParaRPr lang="sv-SE"/>
          </a:p>
          <a:p>
            <a:endParaRPr lang="sv-SE"/>
          </a:p>
        </p:txBody>
      </p:sp>
      <p:sp>
        <p:nvSpPr>
          <p:cNvPr id="8" name="Platshållare för bild 10">
            <a:extLst>
              <a:ext uri="{FF2B5EF4-FFF2-40B4-BE49-F238E27FC236}">
                <a16:creationId xmlns:a16="http://schemas.microsoft.com/office/drawing/2014/main" id="{26E2789B-EED6-F94A-BCC1-4C0CC5837E9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684825" y="146408"/>
            <a:ext cx="4386525" cy="3257454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/>
              <a:t>OBS! 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Bilden ska ha tillräckligt hög upplösning för att den inte ska upplevas som </a:t>
            </a:r>
            <a:r>
              <a:rPr lang="sv-SE" b="0" i="0" u="none" strike="noStrike" err="1">
                <a:solidFill>
                  <a:srgbClr val="000000"/>
                </a:solidFill>
                <a:effectLst/>
                <a:latin typeface="Helvetica" pitchFamily="2" charset="0"/>
              </a:rPr>
              <a:t>pixlig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. Rek storlek är minst 150 pixlar/tum</a:t>
            </a:r>
            <a:endParaRPr lang="sv-SE"/>
          </a:p>
          <a:p>
            <a:endParaRPr lang="sv-SE"/>
          </a:p>
        </p:txBody>
      </p:sp>
      <p:pic>
        <p:nvPicPr>
          <p:cNvPr id="7" name="Bildobjekt 6" descr="En bild som visar text&#10;&#10;Automatiskt genererad beskrivning">
            <a:extLst>
              <a:ext uri="{FF2B5EF4-FFF2-40B4-BE49-F238E27FC236}">
                <a16:creationId xmlns:a16="http://schemas.microsoft.com/office/drawing/2014/main" id="{58B55B55-9E5C-D344-8409-16547753DC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6486" y="5703809"/>
            <a:ext cx="1424861" cy="681597"/>
          </a:xfrm>
          <a:prstGeom prst="rect">
            <a:avLst/>
          </a:prstGeom>
        </p:spPr>
      </p:pic>
      <p:pic>
        <p:nvPicPr>
          <p:cNvPr id="15" name="Bildobjekt 14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DCE45506-54D2-F44C-9305-AF9948B340C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A71C3E52-F978-F64F-93B6-F02E8F18E50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199" y="1122908"/>
            <a:ext cx="6040395" cy="101289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37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sv-SE"/>
              <a:t>Klicka här för att ändra format</a:t>
            </a:r>
          </a:p>
        </p:txBody>
      </p:sp>
      <p:sp>
        <p:nvSpPr>
          <p:cNvPr id="18" name="Platshållare för text 23">
            <a:extLst>
              <a:ext uri="{FF2B5EF4-FFF2-40B4-BE49-F238E27FC236}">
                <a16:creationId xmlns:a16="http://schemas.microsoft.com/office/drawing/2014/main" id="{0A2C18E6-F888-104D-AB7B-C84972085A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357618"/>
            <a:ext cx="6040438" cy="766718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/>
              <a:t>Klicka här för att ändra format på bakgrundstexten</a:t>
            </a:r>
          </a:p>
          <a:p>
            <a:pPr lvl="0"/>
            <a:endParaRPr lang="sv-SE"/>
          </a:p>
        </p:txBody>
      </p:sp>
      <p:sp>
        <p:nvSpPr>
          <p:cNvPr id="9" name="Platshållare för text 23">
            <a:extLst>
              <a:ext uri="{FF2B5EF4-FFF2-40B4-BE49-F238E27FC236}">
                <a16:creationId xmlns:a16="http://schemas.microsoft.com/office/drawing/2014/main" id="{A8C39004-C13B-014B-BCAD-9735C2005B3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156" y="3099316"/>
            <a:ext cx="6040438" cy="849098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472554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dersida, bild höger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AFFED29-B810-B549-AE24-B5F43A2102D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180825"/>
            <a:ext cx="5017572" cy="9144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9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Platshållare för text 23">
            <a:extLst>
              <a:ext uri="{FF2B5EF4-FFF2-40B4-BE49-F238E27FC236}">
                <a16:creationId xmlns:a16="http://schemas.microsoft.com/office/drawing/2014/main" id="{5036CA1C-6139-2944-8D45-3D4C0BA3DA0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273044"/>
            <a:ext cx="6040438" cy="766718"/>
          </a:xfrm>
        </p:spPr>
        <p:txBody>
          <a:bodyPr>
            <a:normAutofit/>
          </a:bodyPr>
          <a:lstStyle>
            <a:lvl1pPr marL="227013" marR="0" indent="-227013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>
                <a:latin typeface="+mj-lt"/>
              </a:defRPr>
            </a:lvl1pPr>
            <a:lvl2pPr marL="406400" indent="-182563">
              <a:tabLst/>
              <a:defRPr sz="1400">
                <a:latin typeface="+mj-lt"/>
              </a:defRPr>
            </a:lvl2pPr>
            <a:lvl3pPr marL="623888" indent="-131763">
              <a:tabLst/>
              <a:defRPr sz="1100">
                <a:latin typeface="+mj-lt"/>
              </a:defRPr>
            </a:lvl3pPr>
          </a:lstStyle>
          <a:p>
            <a:pPr lvl="0"/>
            <a:r>
              <a:rPr lang="sv-SE"/>
              <a:t>Punktlista 1</a:t>
            </a:r>
          </a:p>
          <a:p>
            <a:pPr lvl="1"/>
            <a:r>
              <a:rPr lang="sv-SE"/>
              <a:t>Punktlista 2</a:t>
            </a:r>
          </a:p>
          <a:p>
            <a:pPr lvl="2"/>
            <a:r>
              <a:rPr lang="sv-SE"/>
              <a:t>Punktlista 3</a:t>
            </a:r>
          </a:p>
        </p:txBody>
      </p:sp>
      <p:sp>
        <p:nvSpPr>
          <p:cNvPr id="15" name="Platshållare för bild 10">
            <a:extLst>
              <a:ext uri="{FF2B5EF4-FFF2-40B4-BE49-F238E27FC236}">
                <a16:creationId xmlns:a16="http://schemas.microsoft.com/office/drawing/2014/main" id="{964B0334-9C3D-C143-B9B8-8BFF8448879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683500" y="149224"/>
            <a:ext cx="4387850" cy="5752239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/>
              <a:t>OBS! 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Bilden ska ha tillräckligt hög upplösning för att den inte ska upplevas som </a:t>
            </a:r>
            <a:r>
              <a:rPr lang="sv-SE" b="0" i="0" u="none" strike="noStrike" err="1">
                <a:solidFill>
                  <a:srgbClr val="000000"/>
                </a:solidFill>
                <a:effectLst/>
                <a:latin typeface="Helvetica" pitchFamily="2" charset="0"/>
              </a:rPr>
              <a:t>pixlig</a:t>
            </a:r>
            <a:r>
              <a:rPr lang="sv-SE" b="0" i="0" u="none" strike="noStrike">
                <a:solidFill>
                  <a:srgbClr val="000000"/>
                </a:solidFill>
                <a:effectLst/>
                <a:latin typeface="Helvetica" pitchFamily="2" charset="0"/>
              </a:rPr>
              <a:t>. Rek storlek är minst 150 pixlar/tum</a:t>
            </a:r>
            <a:endParaRPr lang="sv-SE"/>
          </a:p>
          <a:p>
            <a:endParaRPr lang="sv-SE"/>
          </a:p>
        </p:txBody>
      </p:sp>
      <p:pic>
        <p:nvPicPr>
          <p:cNvPr id="17" name="Bildobjekt 16" descr="En bild som visar Lycksele kommuns logotyp med kommunvapen och text&#10;&#10;Automatiskt genererad beskrivning">
            <a:extLst>
              <a:ext uri="{FF2B5EF4-FFF2-40B4-BE49-F238E27FC236}">
                <a16:creationId xmlns:a16="http://schemas.microsoft.com/office/drawing/2014/main" id="{2E98C45C-7502-7E43-AACC-012927A47E3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1858" y="6108192"/>
            <a:ext cx="1123473" cy="53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505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123A0EB-C6F3-C24F-A367-A6E7BE61C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B7EB57B-ED23-6B44-B901-997F870D2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7996BB6-EE41-F244-9146-8E59A9025E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5B0A8-D36D-6640-9734-E781E2A0C8F9}" type="datetimeFigureOut">
              <a:rPr lang="sv-SE" smtClean="0"/>
              <a:t>2026-02-26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8859CA5-8F58-A94C-8302-D9F844BBC9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B822ED9-0B58-414A-8810-B6935E72B4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A0D4C-2732-E14F-A0EA-B8B28A05F4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6996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688" r:id="rId3"/>
    <p:sldLayoutId id="2147483687" r:id="rId4"/>
    <p:sldLayoutId id="2147483700" r:id="rId5"/>
    <p:sldLayoutId id="2147483685" r:id="rId6"/>
    <p:sldLayoutId id="2147483706" r:id="rId7"/>
    <p:sldLayoutId id="2147483703" r:id="rId8"/>
    <p:sldLayoutId id="2147483692" r:id="rId9"/>
    <p:sldLayoutId id="2147483712" r:id="rId10"/>
    <p:sldLayoutId id="2147483715" r:id="rId11"/>
    <p:sldLayoutId id="2147483713" r:id="rId12"/>
    <p:sldLayoutId id="2147483711" r:id="rId13"/>
    <p:sldLayoutId id="2147483693" r:id="rId14"/>
    <p:sldLayoutId id="2147483708" r:id="rId15"/>
    <p:sldLayoutId id="2147483709" r:id="rId16"/>
    <p:sldLayoutId id="2147483705" r:id="rId17"/>
    <p:sldLayoutId id="2147483710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B0FFACFB-20E9-4ECF-8FB3-DD21EC2707A1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2026-02-26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126A1B8-202A-44FC-AAF9-A19380C11516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1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3E_7B4E13BA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ycksele.se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5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6.jpeg"/><Relationship Id="rId9" Type="http://schemas.microsoft.com/office/2007/relationships/diagramDrawing" Target="../diagrams/drawin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0A9EF9CA-B518-D847-AE44-EB82FC12B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/>
              <a:t>Lycksele kommun – naturligt från grunden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FB7D7EB-0373-F64A-8C1E-BC11228A4F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910488"/>
            <a:ext cx="7711440" cy="233475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sv-SE"/>
              <a:t>13 000 invånare 2040</a:t>
            </a:r>
          </a:p>
          <a:p>
            <a:endParaRPr lang="sv-SE"/>
          </a:p>
          <a:p>
            <a:endParaRPr lang="sv-SE"/>
          </a:p>
          <a:p>
            <a:endParaRPr lang="sv-SE"/>
          </a:p>
          <a:p>
            <a:r>
              <a:rPr lang="sv-SE"/>
              <a:t>Organisation Juni 2024</a:t>
            </a:r>
            <a:endParaRPr lang="sv-SE">
              <a:cs typeface="Calibri"/>
            </a:endParaRPr>
          </a:p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2428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Rak koppling 10">
            <a:extLst>
              <a:ext uri="{FF2B5EF4-FFF2-40B4-BE49-F238E27FC236}">
                <a16:creationId xmlns:a16="http://schemas.microsoft.com/office/drawing/2014/main" id="{AF6DDB28-0A5D-0573-57FC-28CF0593DA1A}"/>
              </a:ext>
            </a:extLst>
          </p:cNvPr>
          <p:cNvCxnSpPr>
            <a:cxnSpLocks/>
          </p:cNvCxnSpPr>
          <p:nvPr/>
        </p:nvCxnSpPr>
        <p:spPr>
          <a:xfrm>
            <a:off x="6727294" y="2369466"/>
            <a:ext cx="0" cy="26352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Rak koppling 9">
            <a:extLst>
              <a:ext uri="{FF2B5EF4-FFF2-40B4-BE49-F238E27FC236}">
                <a16:creationId xmlns:a16="http://schemas.microsoft.com/office/drawing/2014/main" id="{3797DAA9-6B16-60E5-5C47-E00CCB29BDE3}"/>
              </a:ext>
            </a:extLst>
          </p:cNvPr>
          <p:cNvCxnSpPr>
            <a:cxnSpLocks/>
          </p:cNvCxnSpPr>
          <p:nvPr/>
        </p:nvCxnSpPr>
        <p:spPr>
          <a:xfrm>
            <a:off x="4835432" y="2351949"/>
            <a:ext cx="0" cy="26352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Rak koppling 12">
            <a:extLst>
              <a:ext uri="{FF2B5EF4-FFF2-40B4-BE49-F238E27FC236}">
                <a16:creationId xmlns:a16="http://schemas.microsoft.com/office/drawing/2014/main" id="{7BDAF3CE-9E5D-35DD-A6B5-35B6BBDFE40B}"/>
              </a:ext>
            </a:extLst>
          </p:cNvPr>
          <p:cNvCxnSpPr>
            <a:cxnSpLocks/>
          </p:cNvCxnSpPr>
          <p:nvPr/>
        </p:nvCxnSpPr>
        <p:spPr>
          <a:xfrm>
            <a:off x="907774" y="2335943"/>
            <a:ext cx="0" cy="26352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ak koppling 25">
            <a:extLst>
              <a:ext uri="{FF2B5EF4-FFF2-40B4-BE49-F238E27FC236}">
                <a16:creationId xmlns:a16="http://schemas.microsoft.com/office/drawing/2014/main" id="{6B8C698D-60C3-4E42-B7EF-AAED7358C4D8}"/>
              </a:ext>
            </a:extLst>
          </p:cNvPr>
          <p:cNvCxnSpPr>
            <a:cxnSpLocks/>
          </p:cNvCxnSpPr>
          <p:nvPr/>
        </p:nvCxnSpPr>
        <p:spPr>
          <a:xfrm>
            <a:off x="9741479" y="4582148"/>
            <a:ext cx="0" cy="256427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Rak koppling 18">
            <a:extLst>
              <a:ext uri="{FF2B5EF4-FFF2-40B4-BE49-F238E27FC236}">
                <a16:creationId xmlns:a16="http://schemas.microsoft.com/office/drawing/2014/main" id="{1934164C-4607-4910-9522-3752B4DE7769}"/>
              </a:ext>
            </a:extLst>
          </p:cNvPr>
          <p:cNvCxnSpPr>
            <a:cxnSpLocks/>
          </p:cNvCxnSpPr>
          <p:nvPr/>
        </p:nvCxnSpPr>
        <p:spPr>
          <a:xfrm flipH="1" flipV="1">
            <a:off x="907774" y="2335943"/>
            <a:ext cx="10700787" cy="3352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Rak koppling 47">
            <a:extLst>
              <a:ext uri="{FF2B5EF4-FFF2-40B4-BE49-F238E27FC236}">
                <a16:creationId xmlns:a16="http://schemas.microsoft.com/office/drawing/2014/main" id="{50B0D5A4-D589-4F43-AC1B-1135A295414C}"/>
              </a:ext>
            </a:extLst>
          </p:cNvPr>
          <p:cNvCxnSpPr>
            <a:cxnSpLocks/>
          </p:cNvCxnSpPr>
          <p:nvPr/>
        </p:nvCxnSpPr>
        <p:spPr>
          <a:xfrm>
            <a:off x="2937174" y="2351949"/>
            <a:ext cx="0" cy="26352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ak koppling 24">
            <a:extLst>
              <a:ext uri="{FF2B5EF4-FFF2-40B4-BE49-F238E27FC236}">
                <a16:creationId xmlns:a16="http://schemas.microsoft.com/office/drawing/2014/main" id="{747BA856-202B-4E81-B5A2-2E57D874ED8F}"/>
              </a:ext>
            </a:extLst>
          </p:cNvPr>
          <p:cNvCxnSpPr>
            <a:cxnSpLocks/>
          </p:cNvCxnSpPr>
          <p:nvPr/>
        </p:nvCxnSpPr>
        <p:spPr>
          <a:xfrm>
            <a:off x="8565816" y="2351950"/>
            <a:ext cx="8758" cy="291462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Rak koppling 28">
            <a:extLst>
              <a:ext uri="{FF2B5EF4-FFF2-40B4-BE49-F238E27FC236}">
                <a16:creationId xmlns:a16="http://schemas.microsoft.com/office/drawing/2014/main" id="{0A6E894A-C013-4A81-9E40-626E4F32FAA3}"/>
              </a:ext>
            </a:extLst>
          </p:cNvPr>
          <p:cNvCxnSpPr>
            <a:cxnSpLocks/>
          </p:cNvCxnSpPr>
          <p:nvPr/>
        </p:nvCxnSpPr>
        <p:spPr>
          <a:xfrm>
            <a:off x="10502575" y="2369467"/>
            <a:ext cx="0" cy="256427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099A6018-2D93-477A-80D2-D0766F350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1800" y="6063802"/>
            <a:ext cx="1269509" cy="603016"/>
          </a:xfrm>
          <a:prstGeom prst="rect">
            <a:avLst/>
          </a:prstGeom>
        </p:spPr>
      </p:pic>
      <p:cxnSp>
        <p:nvCxnSpPr>
          <p:cNvPr id="22" name="Rak koppling 21">
            <a:extLst>
              <a:ext uri="{FF2B5EF4-FFF2-40B4-BE49-F238E27FC236}">
                <a16:creationId xmlns:a16="http://schemas.microsoft.com/office/drawing/2014/main" id="{BDAC6BB5-A945-4E30-8A6C-F1C8037EC9E2}"/>
              </a:ext>
            </a:extLst>
          </p:cNvPr>
          <p:cNvCxnSpPr>
            <a:cxnSpLocks/>
          </p:cNvCxnSpPr>
          <p:nvPr/>
        </p:nvCxnSpPr>
        <p:spPr>
          <a:xfrm>
            <a:off x="6242781" y="1701355"/>
            <a:ext cx="0" cy="661019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ktangel: rundade hörn 29">
            <a:extLst>
              <a:ext uri="{FF2B5EF4-FFF2-40B4-BE49-F238E27FC236}">
                <a16:creationId xmlns:a16="http://schemas.microsoft.com/office/drawing/2014/main" id="{0B1433C0-7060-4EB7-8C5A-E655F1BD391D}"/>
              </a:ext>
            </a:extLst>
          </p:cNvPr>
          <p:cNvSpPr/>
          <p:nvPr/>
        </p:nvSpPr>
        <p:spPr>
          <a:xfrm>
            <a:off x="4271786" y="825714"/>
            <a:ext cx="3532510" cy="877221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b="1">
                <a:latin typeface="Calibri Light"/>
                <a:cs typeface="Calibri Light"/>
              </a:rPr>
              <a:t>Individ- och familjeomsorg</a:t>
            </a:r>
            <a:endParaRPr lang="sv-SE">
              <a:latin typeface="Calibri Light"/>
              <a:cs typeface="Calibri Light"/>
            </a:endParaRPr>
          </a:p>
          <a:p>
            <a:pPr algn="ctr"/>
            <a:r>
              <a:rPr lang="sv-SE" sz="1400">
                <a:latin typeface="Calibri Light"/>
                <a:cs typeface="Calibri Light"/>
              </a:rPr>
              <a:t>Verksamhetschef</a:t>
            </a:r>
            <a:br>
              <a:rPr lang="sv-SE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400">
                <a:latin typeface="Calibri Light"/>
                <a:cs typeface="Calibri Light"/>
              </a:rPr>
              <a:t>Kerstin Olla Grahn</a:t>
            </a:r>
            <a:endParaRPr lang="sv-SE">
              <a:latin typeface="Calibri Light"/>
              <a:cs typeface="Calibri Light"/>
            </a:endParaRPr>
          </a:p>
        </p:txBody>
      </p:sp>
      <p:sp>
        <p:nvSpPr>
          <p:cNvPr id="31" name="Rektangel: rundade hörn 30">
            <a:extLst>
              <a:ext uri="{FF2B5EF4-FFF2-40B4-BE49-F238E27FC236}">
                <a16:creationId xmlns:a16="http://schemas.microsoft.com/office/drawing/2014/main" id="{B42D3CFF-E94A-4441-92C3-6F7ACB8A3B2F}"/>
              </a:ext>
            </a:extLst>
          </p:cNvPr>
          <p:cNvSpPr/>
          <p:nvPr/>
        </p:nvSpPr>
        <p:spPr>
          <a:xfrm>
            <a:off x="1997305" y="2483281"/>
            <a:ext cx="1760260" cy="1250182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 dirty="0">
                <a:latin typeface="Calibri Light"/>
                <a:cs typeface="Calibri Light"/>
              </a:rPr>
              <a:t>Arbetsmarknadsåtgärder</a:t>
            </a:r>
            <a:endParaRPr lang="sv-SE" sz="11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 dirty="0">
                <a:latin typeface="Calibri Light"/>
                <a:cs typeface="Calibri Light"/>
              </a:rPr>
              <a:t>Kommunservice</a:t>
            </a:r>
            <a:endParaRPr lang="sv-SE" sz="11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dirty="0">
                <a:latin typeface="Calibri Light"/>
                <a:cs typeface="Calibri Light"/>
              </a:rPr>
              <a:t>Victor Sandelin</a:t>
            </a:r>
            <a:br>
              <a:rPr lang="sv-SE" sz="11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sv-SE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3" name="Rektangel: rundade hörn 32">
            <a:extLst>
              <a:ext uri="{FF2B5EF4-FFF2-40B4-BE49-F238E27FC236}">
                <a16:creationId xmlns:a16="http://schemas.microsoft.com/office/drawing/2014/main" id="{9535BF31-1D7C-48E4-BB04-DFCE604CF4E4}"/>
              </a:ext>
            </a:extLst>
          </p:cNvPr>
          <p:cNvSpPr/>
          <p:nvPr/>
        </p:nvSpPr>
        <p:spPr>
          <a:xfrm>
            <a:off x="7770442" y="2496306"/>
            <a:ext cx="1656630" cy="1902975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Daglig verksamhet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Röda Villan</a:t>
            </a:r>
          </a:p>
          <a:p>
            <a:pPr algn="ctr"/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>
                <a:latin typeface="Calibri Light"/>
                <a:cs typeface="Calibri Light"/>
              </a:rPr>
              <a:t>Lena Backlund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>
                <a:latin typeface="Calibri Light"/>
                <a:cs typeface="Calibri Light"/>
              </a:rPr>
              <a:t>Andreas Bengtsson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4" name="Rektangel: rundade hörn 33">
            <a:extLst>
              <a:ext uri="{FF2B5EF4-FFF2-40B4-BE49-F238E27FC236}">
                <a16:creationId xmlns:a16="http://schemas.microsoft.com/office/drawing/2014/main" id="{148DB0A5-3C2A-4B96-AA93-868B536126D6}"/>
              </a:ext>
            </a:extLst>
          </p:cNvPr>
          <p:cNvSpPr/>
          <p:nvPr/>
        </p:nvSpPr>
        <p:spPr>
          <a:xfrm>
            <a:off x="9503904" y="2510140"/>
            <a:ext cx="1917178" cy="1393918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Personlig assistans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Övriga LSS-insatser 0 - 20 år</a:t>
            </a:r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>
                <a:latin typeface="Calibri Light"/>
                <a:cs typeface="Calibri Light"/>
              </a:rPr>
              <a:t>Frida</a:t>
            </a:r>
            <a:r>
              <a:rPr lang="sv-SE" sz="1100" b="1">
                <a:latin typeface="Calibri Light"/>
                <a:cs typeface="Calibri Light"/>
              </a:rPr>
              <a:t> </a:t>
            </a:r>
            <a:r>
              <a:rPr lang="sv-SE" sz="1100">
                <a:latin typeface="Calibri Light"/>
                <a:cs typeface="Calibri Light"/>
              </a:rPr>
              <a:t>Jakobsson</a:t>
            </a:r>
          </a:p>
          <a:p>
            <a:pPr algn="ctr"/>
            <a:r>
              <a:rPr lang="sv-SE" sz="1100">
                <a:latin typeface="Calibri Light"/>
                <a:cs typeface="Calibri Light"/>
              </a:rPr>
              <a:t>Emma Forsberg</a:t>
            </a:r>
          </a:p>
        </p:txBody>
      </p:sp>
      <p:sp>
        <p:nvSpPr>
          <p:cNvPr id="36" name="Rektangel: rundade hörn 35">
            <a:extLst>
              <a:ext uri="{FF2B5EF4-FFF2-40B4-BE49-F238E27FC236}">
                <a16:creationId xmlns:a16="http://schemas.microsoft.com/office/drawing/2014/main" id="{B6997F79-5416-4FF2-9B7D-37754E5E1836}"/>
              </a:ext>
            </a:extLst>
          </p:cNvPr>
          <p:cNvSpPr/>
          <p:nvPr/>
        </p:nvSpPr>
        <p:spPr>
          <a:xfrm>
            <a:off x="7328447" y="4814211"/>
            <a:ext cx="1555332" cy="1337832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Utredning och insats barn och familj</a:t>
            </a:r>
          </a:p>
          <a:p>
            <a:pPr algn="ctr"/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>
                <a:latin typeface="Calibri Light"/>
                <a:cs typeface="Calibri Light"/>
              </a:rPr>
              <a:t>Lena-Mari Lindgren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8" name="Rektangel: rundade hörn 27">
            <a:extLst>
              <a:ext uri="{FF2B5EF4-FFF2-40B4-BE49-F238E27FC236}">
                <a16:creationId xmlns:a16="http://schemas.microsoft.com/office/drawing/2014/main" id="{E5AFE220-7F56-454A-8F21-9AFA823A4DB8}"/>
              </a:ext>
            </a:extLst>
          </p:cNvPr>
          <p:cNvSpPr/>
          <p:nvPr/>
        </p:nvSpPr>
        <p:spPr>
          <a:xfrm>
            <a:off x="5911609" y="2478699"/>
            <a:ext cx="1634551" cy="2218083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Gemensam öppenvård</a:t>
            </a:r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Familjebehandling Navet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Beroendevård</a:t>
            </a:r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Fritidsgårdar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Familjecentral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Flyktingverksamhet</a:t>
            </a:r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Stödteamet</a:t>
            </a:r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 panose="020F0302020204030204" pitchFamily="34" charset="0"/>
                <a:cs typeface="Calibri Light" panose="020F0302020204030204" pitchFamily="34" charset="0"/>
              </a:rPr>
              <a:t>Socialpsykiatri</a:t>
            </a:r>
            <a:endParaRPr lang="sv-SE"/>
          </a:p>
          <a:p>
            <a:pPr algn="ctr"/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>
                <a:latin typeface="Calibri Light"/>
                <a:cs typeface="Calibri Light"/>
              </a:rPr>
              <a:t>Wilhelm Franklin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>
                <a:latin typeface="Calibri Light"/>
                <a:cs typeface="Calibri Light"/>
              </a:rPr>
              <a:t>Daniel </a:t>
            </a:r>
            <a:r>
              <a:rPr lang="sv-SE" sz="1100" err="1">
                <a:latin typeface="Calibri Light"/>
                <a:cs typeface="Calibri Light"/>
              </a:rPr>
              <a:t>Csiky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5" name="Rektangel: rundade hörn 34">
            <a:extLst>
              <a:ext uri="{FF2B5EF4-FFF2-40B4-BE49-F238E27FC236}">
                <a16:creationId xmlns:a16="http://schemas.microsoft.com/office/drawing/2014/main" id="{CAB1ED55-9414-4824-833F-98381F403F47}"/>
              </a:ext>
            </a:extLst>
          </p:cNvPr>
          <p:cNvSpPr/>
          <p:nvPr/>
        </p:nvSpPr>
        <p:spPr>
          <a:xfrm>
            <a:off x="184935" y="87765"/>
            <a:ext cx="2047330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E31F47F8-E568-407B-AB88-1630A5217219}"/>
              </a:ext>
            </a:extLst>
          </p:cNvPr>
          <p:cNvSpPr txBox="1"/>
          <p:nvPr/>
        </p:nvSpPr>
        <p:spPr>
          <a:xfrm>
            <a:off x="184936" y="136890"/>
            <a:ext cx="20473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800" b="1">
                <a:latin typeface="Calibri Light" panose="020F0302020204030204" pitchFamily="34" charset="0"/>
                <a:cs typeface="Calibri Light" panose="020F0302020204030204" pitchFamily="34" charset="0"/>
              </a:rPr>
              <a:t>Socialnämnd</a:t>
            </a:r>
          </a:p>
          <a:p>
            <a:pPr algn="ctr"/>
            <a:r>
              <a:rPr lang="sv-SE" sz="1200">
                <a:latin typeface="Calibri Light" panose="020F0302020204030204" pitchFamily="34" charset="0"/>
                <a:cs typeface="Calibri Light" panose="020F0302020204030204" pitchFamily="34" charset="0"/>
              </a:rPr>
              <a:t>Eva Stuge (M)</a:t>
            </a:r>
          </a:p>
        </p:txBody>
      </p:sp>
      <p:pic>
        <p:nvPicPr>
          <p:cNvPr id="38" name="Platshållare för bild 2">
            <a:extLst>
              <a:ext uri="{FF2B5EF4-FFF2-40B4-BE49-F238E27FC236}">
                <a16:creationId xmlns:a16="http://schemas.microsoft.com/office/drawing/2014/main" id="{32517BB2-3720-4030-8B27-0311F1EA558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275" r="20275"/>
          <a:stretch>
            <a:fillRect/>
          </a:stretch>
        </p:blipFill>
        <p:spPr>
          <a:xfrm>
            <a:off x="8226518" y="-443557"/>
            <a:ext cx="3965482" cy="2191918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8E4D176-C8A4-44F3-BDAC-F8BFB24D1812}"/>
              </a:ext>
            </a:extLst>
          </p:cNvPr>
          <p:cNvSpPr/>
          <p:nvPr/>
        </p:nvSpPr>
        <p:spPr>
          <a:xfrm>
            <a:off x="8980383" y="4814211"/>
            <a:ext cx="1522192" cy="1390133"/>
          </a:xfrm>
          <a:prstGeom prst="roundRect">
            <a:avLst/>
          </a:prstGeom>
          <a:solidFill>
            <a:srgbClr val="005C43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1100" b="1" err="1">
                <a:latin typeface="Calibri Light"/>
                <a:cs typeface="Calibri Light"/>
              </a:rPr>
              <a:t>Biståndshand-läggning</a:t>
            </a:r>
            <a:endParaRPr lang="en-US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n-US" sz="1100" b="1">
                <a:latin typeface="Calibri Light"/>
                <a:cs typeface="Calibri Light"/>
              </a:rPr>
              <a:t>LSS – </a:t>
            </a:r>
            <a:r>
              <a:rPr lang="en-US" sz="1100" b="1" err="1">
                <a:latin typeface="Calibri Light"/>
                <a:cs typeface="Calibri Light"/>
              </a:rPr>
              <a:t>SoL</a:t>
            </a:r>
            <a:endParaRPr lang="en-US" sz="1100" b="1">
              <a:latin typeface="Calibri Light"/>
              <a:cs typeface="Calibri Light"/>
            </a:endParaRPr>
          </a:p>
          <a:p>
            <a:pPr algn="ctr"/>
            <a:r>
              <a:rPr lang="en-US" sz="1100" b="1">
                <a:latin typeface="Calibri Light"/>
                <a:cs typeface="Calibri Light"/>
              </a:rPr>
              <a:t>LOV </a:t>
            </a:r>
            <a:r>
              <a:rPr lang="en-US" sz="1100" b="1" err="1">
                <a:latin typeface="Calibri Light"/>
                <a:cs typeface="Calibri Light"/>
              </a:rPr>
              <a:t>Kundval</a:t>
            </a:r>
            <a:endParaRPr lang="en-US" sz="1100" b="1">
              <a:latin typeface="Calibri Light"/>
              <a:cs typeface="Calibri Light"/>
            </a:endParaRPr>
          </a:p>
          <a:p>
            <a:pPr algn="ctr"/>
            <a:endParaRPr lang="en-US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n-US" sz="1100">
                <a:latin typeface="Calibri Light"/>
                <a:cs typeface="Calibri Light"/>
              </a:rPr>
              <a:t>Ketty Lundmark</a:t>
            </a:r>
            <a:endParaRPr lang="en-US" sz="1100" b="1">
              <a:latin typeface="Calibri Light"/>
              <a:cs typeface="Calibri Light"/>
            </a:endParaRPr>
          </a:p>
        </p:txBody>
      </p:sp>
      <p:sp>
        <p:nvSpPr>
          <p:cNvPr id="23" name="Rektangel: rundade hörn 22">
            <a:extLst>
              <a:ext uri="{FF2B5EF4-FFF2-40B4-BE49-F238E27FC236}">
                <a16:creationId xmlns:a16="http://schemas.microsoft.com/office/drawing/2014/main" id="{51759704-CD2C-4118-91A5-D82E8DDC8865}"/>
              </a:ext>
            </a:extLst>
          </p:cNvPr>
          <p:cNvSpPr/>
          <p:nvPr/>
        </p:nvSpPr>
        <p:spPr>
          <a:xfrm>
            <a:off x="170389" y="2459606"/>
            <a:ext cx="1614519" cy="439839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LSS-boenden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b="1">
                <a:latin typeface="Calibri Light" panose="020F0302020204030204" pitchFamily="34" charset="0"/>
                <a:cs typeface="Calibri Light" panose="020F0302020204030204" pitchFamily="34" charset="0"/>
              </a:rPr>
              <a:t>Område 1</a:t>
            </a:r>
          </a:p>
          <a:p>
            <a:pPr algn="ctr"/>
            <a:r>
              <a:rPr lang="sv-SE" sz="1050">
                <a:latin typeface="Calibri Light" panose="020F0302020204030204" pitchFamily="34" charset="0"/>
                <a:cs typeface="Calibri Light" panose="020F0302020204030204" pitchFamily="34" charset="0"/>
              </a:rPr>
              <a:t>Katrin Sandström</a:t>
            </a:r>
          </a:p>
          <a:p>
            <a:pPr algn="ctr"/>
            <a:r>
              <a:rPr lang="sv-SE" sz="1000" err="1">
                <a:latin typeface="Calibri Light"/>
                <a:cs typeface="Calibri Light"/>
              </a:rPr>
              <a:t>Jonstavägen</a:t>
            </a:r>
            <a:r>
              <a:rPr lang="sv-SE" sz="1000">
                <a:latin typeface="Calibri Light"/>
                <a:cs typeface="Calibri Light"/>
              </a:rPr>
              <a:t> 13</a:t>
            </a:r>
            <a:endParaRPr lang="sv-SE"/>
          </a:p>
          <a:p>
            <a:pPr algn="ctr"/>
            <a:r>
              <a:rPr lang="sv-SE" sz="1000">
                <a:latin typeface="Calibri Light"/>
                <a:cs typeface="Calibri Light"/>
              </a:rPr>
              <a:t>Linnévägen 25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Gläntan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5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b="1">
                <a:latin typeface="Calibri Light" panose="020F0302020204030204" pitchFamily="34" charset="0"/>
                <a:cs typeface="Calibri Light" panose="020F0302020204030204" pitchFamily="34" charset="0"/>
              </a:rPr>
              <a:t>Område 2</a:t>
            </a:r>
          </a:p>
          <a:p>
            <a:pPr algn="ctr"/>
            <a:r>
              <a:rPr lang="sv-SE" sz="1050">
                <a:latin typeface="Calibri Light"/>
                <a:cs typeface="Calibri Light"/>
              </a:rPr>
              <a:t>Robert Martinsson</a:t>
            </a:r>
            <a:endParaRPr lang="sv-SE" sz="105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Brännbergsvägen 10</a:t>
            </a:r>
          </a:p>
          <a:p>
            <a:pPr algn="ctr"/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Brännbergsvägen 22</a:t>
            </a:r>
          </a:p>
          <a:p>
            <a:pPr algn="ctr"/>
            <a:r>
              <a:rPr lang="sv-SE" sz="1000" err="1">
                <a:latin typeface="Calibri Light" panose="020F0302020204030204" pitchFamily="34" charset="0"/>
                <a:cs typeface="Calibri Light" panose="020F0302020204030204" pitchFamily="34" charset="0"/>
              </a:rPr>
              <a:t>Knaftenvägen</a:t>
            </a:r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 76</a:t>
            </a:r>
          </a:p>
          <a:p>
            <a:pPr algn="ctr"/>
            <a:endParaRPr lang="sv-SE" sz="105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b="1">
                <a:latin typeface="Calibri Light" panose="020F0302020204030204" pitchFamily="34" charset="0"/>
                <a:cs typeface="Calibri Light" panose="020F0302020204030204" pitchFamily="34" charset="0"/>
              </a:rPr>
              <a:t>Område 3</a:t>
            </a:r>
          </a:p>
          <a:p>
            <a:pPr algn="ctr"/>
            <a:r>
              <a:rPr lang="sv-SE" sz="1050">
                <a:latin typeface="Calibri Light" panose="020F0302020204030204" pitchFamily="34" charset="0"/>
                <a:cs typeface="Calibri Light" panose="020F0302020204030204" pitchFamily="34" charset="0"/>
              </a:rPr>
              <a:t>Camilla Karlsson</a:t>
            </a:r>
          </a:p>
          <a:p>
            <a:pPr algn="ctr"/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Prästbolsvägen 14</a:t>
            </a:r>
          </a:p>
          <a:p>
            <a:pPr algn="ctr"/>
            <a:r>
              <a:rPr lang="sv-SE" sz="1000" err="1">
                <a:latin typeface="Calibri Light"/>
                <a:cs typeface="Calibri Light"/>
              </a:rPr>
              <a:t>Holkvägen</a:t>
            </a:r>
            <a:r>
              <a:rPr lang="sv-SE" sz="1000">
                <a:latin typeface="Calibri Light"/>
                <a:cs typeface="Calibri Light"/>
              </a:rPr>
              <a:t> 2</a:t>
            </a:r>
          </a:p>
          <a:p>
            <a:pPr algn="ctr"/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Centrala Schemagruppen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Område 4</a:t>
            </a:r>
            <a:endParaRPr lang="en-US" sz="1100">
              <a:latin typeface="Calibri Light"/>
              <a:cs typeface="Calibri Light"/>
            </a:endParaRPr>
          </a:p>
          <a:p>
            <a:pPr algn="ctr"/>
            <a:r>
              <a:rPr lang="sv-SE" sz="1100">
                <a:latin typeface="Calibri Light"/>
                <a:cs typeface="Calibri Light"/>
              </a:rPr>
              <a:t>Sandra Forsberg</a:t>
            </a:r>
          </a:p>
          <a:p>
            <a:pPr algn="ctr"/>
            <a:r>
              <a:rPr lang="sv-SE" sz="1000" err="1">
                <a:latin typeface="Calibri Light"/>
                <a:cs typeface="Calibri Light"/>
              </a:rPr>
              <a:t>Bångvägen</a:t>
            </a:r>
            <a:r>
              <a:rPr lang="sv-SE" sz="1000">
                <a:latin typeface="Calibri Light"/>
                <a:cs typeface="Calibri Light"/>
              </a:rPr>
              <a:t> 1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Hantverkaregatan 16</a:t>
            </a:r>
          </a:p>
          <a:p>
            <a:pPr algn="ctr"/>
            <a:r>
              <a:rPr lang="sv-SE" sz="1000" err="1">
                <a:latin typeface="Calibri Light"/>
                <a:cs typeface="Calibri Light"/>
              </a:rPr>
              <a:t>Knaftvägen</a:t>
            </a:r>
            <a:r>
              <a:rPr lang="sv-SE" sz="1000">
                <a:latin typeface="Calibri Light"/>
                <a:cs typeface="Calibri Light"/>
              </a:rPr>
              <a:t> 82</a:t>
            </a:r>
          </a:p>
          <a:p>
            <a:pPr algn="ctr"/>
            <a:r>
              <a:rPr lang="sv-SE" sz="1000" err="1">
                <a:latin typeface="Calibri Light"/>
                <a:cs typeface="Calibri Light"/>
              </a:rPr>
              <a:t>Villarydsvägen</a:t>
            </a:r>
            <a:r>
              <a:rPr lang="sv-SE" sz="1000">
                <a:latin typeface="Calibri Light"/>
                <a:cs typeface="Calibri Light"/>
              </a:rPr>
              <a:t> 1</a:t>
            </a:r>
          </a:p>
          <a:p>
            <a:pPr algn="ctr"/>
            <a:endParaRPr lang="sv-SE" sz="1000">
              <a:latin typeface="Calibri Light"/>
              <a:cs typeface="Calibri Light"/>
            </a:endParaRPr>
          </a:p>
          <a:p>
            <a:pPr algn="ctr"/>
            <a:endParaRPr lang="sv-SE" sz="1000">
              <a:latin typeface="Calibri Light"/>
              <a:cs typeface="Calibri Light"/>
            </a:endParaRPr>
          </a:p>
        </p:txBody>
      </p:sp>
      <p:sp>
        <p:nvSpPr>
          <p:cNvPr id="2" name="Rektangel: rundade hörn 1">
            <a:extLst>
              <a:ext uri="{FF2B5EF4-FFF2-40B4-BE49-F238E27FC236}">
                <a16:creationId xmlns:a16="http://schemas.microsoft.com/office/drawing/2014/main" id="{AEC85D08-3190-BA75-04E2-203EEEE4C738}"/>
              </a:ext>
            </a:extLst>
          </p:cNvPr>
          <p:cNvSpPr/>
          <p:nvPr/>
        </p:nvSpPr>
        <p:spPr>
          <a:xfrm>
            <a:off x="7820264" y="1552293"/>
            <a:ext cx="1604812" cy="783650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Biträdande verksamhetschef/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Verksamhetsutvecklare</a:t>
            </a:r>
          </a:p>
          <a:p>
            <a:pPr algn="ctr"/>
            <a:r>
              <a:rPr lang="sv-SE" sz="1100">
                <a:latin typeface="Calibri Light"/>
                <a:cs typeface="Calibri Light"/>
              </a:rPr>
              <a:t>David Isaksson</a:t>
            </a:r>
            <a:endParaRPr lang="sv-SE" sz="1100" b="1">
              <a:latin typeface="Calibri Light"/>
              <a:cs typeface="Calibri Light"/>
            </a:endParaRPr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8A1813F9-2BCE-6E13-9377-C8DE717D7BBD}"/>
              </a:ext>
            </a:extLst>
          </p:cNvPr>
          <p:cNvCxnSpPr>
            <a:cxnSpLocks/>
          </p:cNvCxnSpPr>
          <p:nvPr/>
        </p:nvCxnSpPr>
        <p:spPr>
          <a:xfrm flipH="1">
            <a:off x="8135396" y="4582148"/>
            <a:ext cx="578" cy="232063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0F83981A-B97C-2A6C-46DB-773C57A1D48C}"/>
              </a:ext>
            </a:extLst>
          </p:cNvPr>
          <p:cNvCxnSpPr>
            <a:cxnSpLocks/>
          </p:cNvCxnSpPr>
          <p:nvPr/>
        </p:nvCxnSpPr>
        <p:spPr>
          <a:xfrm flipH="1">
            <a:off x="11608561" y="2362374"/>
            <a:ext cx="9121" cy="221977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Rak koppling 5">
            <a:extLst>
              <a:ext uri="{FF2B5EF4-FFF2-40B4-BE49-F238E27FC236}">
                <a16:creationId xmlns:a16="http://schemas.microsoft.com/office/drawing/2014/main" id="{246B66AD-0FC0-3EAD-EC6E-39BA0141E0D2}"/>
              </a:ext>
            </a:extLst>
          </p:cNvPr>
          <p:cNvCxnSpPr>
            <a:cxnSpLocks/>
          </p:cNvCxnSpPr>
          <p:nvPr/>
        </p:nvCxnSpPr>
        <p:spPr>
          <a:xfrm flipH="1" flipV="1">
            <a:off x="8135396" y="4569967"/>
            <a:ext cx="3482286" cy="12181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F151674D-F93F-58D8-425B-56572B9E0871}"/>
              </a:ext>
            </a:extLst>
          </p:cNvPr>
          <p:cNvCxnSpPr>
            <a:cxnSpLocks/>
            <a:stCxn id="2" idx="1"/>
          </p:cNvCxnSpPr>
          <p:nvPr/>
        </p:nvCxnSpPr>
        <p:spPr>
          <a:xfrm flipH="1">
            <a:off x="6234798" y="1944118"/>
            <a:ext cx="1585466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ktangel: rundade hörn 8">
            <a:extLst>
              <a:ext uri="{FF2B5EF4-FFF2-40B4-BE49-F238E27FC236}">
                <a16:creationId xmlns:a16="http://schemas.microsoft.com/office/drawing/2014/main" id="{3AAA6A00-BD05-6AA8-DDD8-DE549F484626}"/>
              </a:ext>
            </a:extLst>
          </p:cNvPr>
          <p:cNvSpPr/>
          <p:nvPr/>
        </p:nvSpPr>
        <p:spPr>
          <a:xfrm>
            <a:off x="3862891" y="2509556"/>
            <a:ext cx="1865364" cy="1267699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 dirty="0">
                <a:latin typeface="Calibri Light"/>
                <a:cs typeface="Calibri Light"/>
              </a:rPr>
              <a:t>Ekonomiskt bistånd</a:t>
            </a:r>
            <a:endParaRPr lang="sv-SE" sz="11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dirty="0">
                <a:latin typeface="Calibri Light"/>
                <a:cs typeface="Calibri Light"/>
              </a:rPr>
              <a:t>Anton Ryberg</a:t>
            </a:r>
            <a:br>
              <a:rPr lang="sv-SE" sz="11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sv-SE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874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dobjekt 15">
            <a:extLst>
              <a:ext uri="{FF2B5EF4-FFF2-40B4-BE49-F238E27FC236}">
                <a16:creationId xmlns:a16="http://schemas.microsoft.com/office/drawing/2014/main" id="{099A6018-2D93-477A-80D2-D0766F350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1800" y="6063802"/>
            <a:ext cx="1269509" cy="603016"/>
          </a:xfrm>
          <a:prstGeom prst="rect">
            <a:avLst/>
          </a:prstGeom>
        </p:spPr>
      </p:pic>
      <p:cxnSp>
        <p:nvCxnSpPr>
          <p:cNvPr id="19" name="Rak koppling 18">
            <a:extLst>
              <a:ext uri="{FF2B5EF4-FFF2-40B4-BE49-F238E27FC236}">
                <a16:creationId xmlns:a16="http://schemas.microsoft.com/office/drawing/2014/main" id="{1934164C-4607-4910-9522-3752B4DE7769}"/>
              </a:ext>
            </a:extLst>
          </p:cNvPr>
          <p:cNvCxnSpPr>
            <a:cxnSpLocks/>
          </p:cNvCxnSpPr>
          <p:nvPr/>
        </p:nvCxnSpPr>
        <p:spPr>
          <a:xfrm flipH="1">
            <a:off x="4093535" y="1795352"/>
            <a:ext cx="3955312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Rak koppling 21">
            <a:extLst>
              <a:ext uri="{FF2B5EF4-FFF2-40B4-BE49-F238E27FC236}">
                <a16:creationId xmlns:a16="http://schemas.microsoft.com/office/drawing/2014/main" id="{BDAC6BB5-A945-4E30-8A6C-F1C8037EC9E2}"/>
              </a:ext>
            </a:extLst>
          </p:cNvPr>
          <p:cNvCxnSpPr>
            <a:cxnSpLocks/>
          </p:cNvCxnSpPr>
          <p:nvPr/>
        </p:nvCxnSpPr>
        <p:spPr>
          <a:xfrm>
            <a:off x="6151021" y="747742"/>
            <a:ext cx="0" cy="1045208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ak koppling 25">
            <a:extLst>
              <a:ext uri="{FF2B5EF4-FFF2-40B4-BE49-F238E27FC236}">
                <a16:creationId xmlns:a16="http://schemas.microsoft.com/office/drawing/2014/main" id="{285AE7A9-C729-4D63-A4A3-96959026F060}"/>
              </a:ext>
            </a:extLst>
          </p:cNvPr>
          <p:cNvCxnSpPr>
            <a:cxnSpLocks/>
          </p:cNvCxnSpPr>
          <p:nvPr/>
        </p:nvCxnSpPr>
        <p:spPr>
          <a:xfrm>
            <a:off x="4091034" y="1801241"/>
            <a:ext cx="0" cy="4671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ak koppling 27">
            <a:extLst>
              <a:ext uri="{FF2B5EF4-FFF2-40B4-BE49-F238E27FC236}">
                <a16:creationId xmlns:a16="http://schemas.microsoft.com/office/drawing/2014/main" id="{80BE6424-0390-4B80-8697-AA6C51BB4199}"/>
              </a:ext>
            </a:extLst>
          </p:cNvPr>
          <p:cNvCxnSpPr>
            <a:cxnSpLocks/>
          </p:cNvCxnSpPr>
          <p:nvPr/>
        </p:nvCxnSpPr>
        <p:spPr>
          <a:xfrm>
            <a:off x="8045459" y="1792792"/>
            <a:ext cx="1" cy="46493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ktangel: rundade hörn 29">
            <a:extLst>
              <a:ext uri="{FF2B5EF4-FFF2-40B4-BE49-F238E27FC236}">
                <a16:creationId xmlns:a16="http://schemas.microsoft.com/office/drawing/2014/main" id="{0B1433C0-7060-4EB7-8C5A-E655F1BD391D}"/>
              </a:ext>
            </a:extLst>
          </p:cNvPr>
          <p:cNvSpPr/>
          <p:nvPr/>
        </p:nvSpPr>
        <p:spPr>
          <a:xfrm>
            <a:off x="4796419" y="276548"/>
            <a:ext cx="2599162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b="1" dirty="0">
                <a:latin typeface="Calibri Light"/>
                <a:cs typeface="Calibri Light"/>
              </a:rPr>
              <a:t>För- och grundskola</a:t>
            </a:r>
          </a:p>
          <a:p>
            <a:pPr algn="ctr"/>
            <a:r>
              <a:rPr lang="sv-SE" dirty="0">
                <a:latin typeface="Calibri Light"/>
                <a:cs typeface="Calibri Light"/>
              </a:rPr>
              <a:t> </a:t>
            </a:r>
            <a:r>
              <a:rPr lang="sv-SE" sz="1400" dirty="0">
                <a:latin typeface="Calibri Light"/>
                <a:cs typeface="Calibri Light"/>
              </a:rPr>
              <a:t>Stefan Karlsson</a:t>
            </a:r>
            <a:endParaRPr lang="sv-SE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1" name="Rektangel: rundade hörn 30">
            <a:extLst>
              <a:ext uri="{FF2B5EF4-FFF2-40B4-BE49-F238E27FC236}">
                <a16:creationId xmlns:a16="http://schemas.microsoft.com/office/drawing/2014/main" id="{B42D3CFF-E94A-4441-92C3-6F7ACB8A3B2F}"/>
              </a:ext>
            </a:extLst>
          </p:cNvPr>
          <p:cNvSpPr/>
          <p:nvPr/>
        </p:nvSpPr>
        <p:spPr>
          <a:xfrm>
            <a:off x="3041967" y="2023717"/>
            <a:ext cx="2474773" cy="4738587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400" b="1">
                <a:latin typeface="Calibri Light"/>
                <a:cs typeface="Calibri Light"/>
              </a:rPr>
              <a:t>Förskolor</a:t>
            </a:r>
            <a:endParaRPr lang="sv-SE" sz="1100" b="1">
              <a:latin typeface="Calibri Light"/>
              <a:cs typeface="Calibri Light"/>
            </a:endParaRPr>
          </a:p>
          <a:p>
            <a:pPr algn="ctr"/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Forsdala förskola</a:t>
            </a:r>
          </a:p>
          <a:p>
            <a:pPr algn="ctr"/>
            <a:r>
              <a:rPr lang="sv-SE" sz="1100" b="1" err="1">
                <a:latin typeface="Calibri Light"/>
                <a:cs typeface="Calibri Light"/>
              </a:rPr>
              <a:t>Jonsta</a:t>
            </a:r>
            <a:r>
              <a:rPr lang="sv-SE" sz="1100" b="1">
                <a:latin typeface="Calibri Light"/>
                <a:cs typeface="Calibri Light"/>
              </a:rPr>
              <a:t> förskola</a:t>
            </a:r>
          </a:p>
          <a:p>
            <a:pPr algn="ctr"/>
            <a:r>
              <a:rPr lang="sv-SE" sz="1100">
                <a:latin typeface="Calibri Light"/>
                <a:cs typeface="Calibri Light"/>
              </a:rPr>
              <a:t>Karin Norman</a:t>
            </a:r>
          </a:p>
          <a:p>
            <a:pPr algn="ctr"/>
            <a:endParaRPr lang="sv-SE" sz="6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 err="1">
                <a:latin typeface="Calibri Light"/>
                <a:cs typeface="Calibri Light"/>
              </a:rPr>
              <a:t>Hedlunda</a:t>
            </a:r>
            <a:r>
              <a:rPr lang="sv-SE" sz="1100" b="1">
                <a:latin typeface="Calibri Light"/>
                <a:cs typeface="Calibri Light"/>
              </a:rPr>
              <a:t> förskola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Södermalm förskola</a:t>
            </a:r>
          </a:p>
          <a:p>
            <a:pPr algn="ctr"/>
            <a:r>
              <a:rPr lang="sv-SE" sz="1100">
                <a:latin typeface="Calibri Light"/>
                <a:cs typeface="Calibri Light"/>
              </a:rPr>
              <a:t>Jeanette Burström</a:t>
            </a:r>
          </a:p>
          <a:p>
            <a:pPr algn="ctr"/>
            <a:endParaRPr lang="sv-SE" sz="6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Johan Skyttes förskola</a:t>
            </a:r>
          </a:p>
          <a:p>
            <a:pPr algn="ctr"/>
            <a:r>
              <a:rPr lang="sv-SE" sz="1100" b="1" err="1">
                <a:latin typeface="Calibri Light"/>
                <a:cs typeface="Calibri Light"/>
              </a:rPr>
              <a:t>Umgransele</a:t>
            </a:r>
            <a:r>
              <a:rPr lang="sv-SE" sz="1100" b="1">
                <a:latin typeface="Calibri Light"/>
                <a:cs typeface="Calibri Light"/>
              </a:rPr>
              <a:t> förskola</a:t>
            </a:r>
          </a:p>
          <a:p>
            <a:pPr algn="ctr"/>
            <a:r>
              <a:rPr lang="sv-SE" sz="1100">
                <a:latin typeface="Calibri Light"/>
                <a:cs typeface="Calibri Light"/>
              </a:rPr>
              <a:t>Monica Berglund</a:t>
            </a:r>
          </a:p>
          <a:p>
            <a:pPr algn="ctr"/>
            <a:endParaRPr lang="sv-SE" sz="6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 err="1">
                <a:latin typeface="Calibri Light"/>
                <a:cs typeface="Calibri Light"/>
              </a:rPr>
              <a:t>Knaften</a:t>
            </a:r>
            <a:r>
              <a:rPr lang="sv-SE" sz="1100" b="1">
                <a:latin typeface="Calibri Light"/>
                <a:cs typeface="Calibri Light"/>
              </a:rPr>
              <a:t> förskola</a:t>
            </a:r>
          </a:p>
          <a:p>
            <a:pPr algn="ctr"/>
            <a:r>
              <a:rPr lang="sv-SE" sz="1100" b="1" err="1">
                <a:latin typeface="Calibri Light"/>
                <a:cs typeface="Calibri Light"/>
              </a:rPr>
              <a:t>Villaryd</a:t>
            </a:r>
            <a:r>
              <a:rPr lang="sv-SE" sz="1100" b="1">
                <a:latin typeface="Calibri Light"/>
                <a:cs typeface="Calibri Light"/>
              </a:rPr>
              <a:t> förskola</a:t>
            </a:r>
            <a:endParaRPr lang="sv-SE" sz="1100">
              <a:latin typeface="Calibri Light"/>
              <a:cs typeface="Calibri Light"/>
            </a:endParaRPr>
          </a:p>
          <a:p>
            <a:pPr algn="ctr"/>
            <a:r>
              <a:rPr lang="sv-SE" sz="1100">
                <a:latin typeface="Calibri Light"/>
                <a:cs typeface="Calibri Light"/>
              </a:rPr>
              <a:t>Britt-Marie Tollefsen </a:t>
            </a:r>
            <a:r>
              <a:rPr lang="sv-SE" sz="1100" err="1">
                <a:latin typeface="Calibri Light"/>
                <a:cs typeface="Calibri Light"/>
              </a:rPr>
              <a:t>Maslo</a:t>
            </a:r>
            <a:endParaRPr lang="sv-SE" sz="1100">
              <a:latin typeface="Calibri Light"/>
              <a:cs typeface="Calibri Light"/>
            </a:endParaRPr>
          </a:p>
          <a:p>
            <a:pPr algn="ctr"/>
            <a:endParaRPr lang="sv-SE" sz="6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 err="1">
                <a:latin typeface="Calibri Light"/>
                <a:cs typeface="Calibri Light"/>
              </a:rPr>
              <a:t>Norräng</a:t>
            </a:r>
            <a:r>
              <a:rPr lang="sv-SE" sz="1100" b="1">
                <a:latin typeface="Calibri Light"/>
                <a:cs typeface="Calibri Light"/>
              </a:rPr>
              <a:t> förskola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Norrskenet förskola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Örträsk förskola</a:t>
            </a:r>
          </a:p>
          <a:p>
            <a:pPr algn="ctr"/>
            <a:r>
              <a:rPr lang="sv-SE" sz="1100">
                <a:latin typeface="Calibri Light"/>
                <a:cs typeface="Calibri Light"/>
              </a:rPr>
              <a:t>Magnus Arvidsson</a:t>
            </a:r>
          </a:p>
          <a:p>
            <a:pPr algn="ctr"/>
            <a:endParaRPr lang="sv-SE" sz="6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Kristineberg förskola</a:t>
            </a:r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Rusksele förskola</a:t>
            </a:r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Furuvik förskola</a:t>
            </a:r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>
                <a:latin typeface="Calibri Light"/>
                <a:cs typeface="Calibri Light"/>
              </a:rPr>
              <a:t>Elin Nyström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3" name="Rektangel: rundade hörn 32">
            <a:extLst>
              <a:ext uri="{FF2B5EF4-FFF2-40B4-BE49-F238E27FC236}">
                <a16:creationId xmlns:a16="http://schemas.microsoft.com/office/drawing/2014/main" id="{9535BF31-1D7C-48E4-BB04-DFCE604CF4E4}"/>
              </a:ext>
            </a:extLst>
          </p:cNvPr>
          <p:cNvSpPr/>
          <p:nvPr/>
        </p:nvSpPr>
        <p:spPr>
          <a:xfrm>
            <a:off x="6390088" y="2023717"/>
            <a:ext cx="3711854" cy="4738585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400" b="1">
                <a:latin typeface="Calibri Light"/>
                <a:cs typeface="Calibri Light"/>
              </a:rPr>
              <a:t> Grundskolor - Fritidshem</a:t>
            </a:r>
          </a:p>
          <a:p>
            <a:pPr algn="ctr"/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Finnbacksskolan inkl. Resursskolan 4-9</a:t>
            </a:r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>
                <a:latin typeface="Calibri Light"/>
                <a:cs typeface="Calibri Light"/>
              </a:rPr>
              <a:t>Victoria </a:t>
            </a:r>
            <a:r>
              <a:rPr lang="sv-SE" sz="1100" err="1">
                <a:latin typeface="Calibri Light"/>
                <a:cs typeface="Calibri Light"/>
              </a:rPr>
              <a:t>Hvirfvel</a:t>
            </a:r>
            <a:r>
              <a:rPr lang="sv-SE" sz="1100">
                <a:latin typeface="Calibri Light"/>
                <a:cs typeface="Calibri Light"/>
              </a:rPr>
              <a:t> och Ingela </a:t>
            </a:r>
            <a:r>
              <a:rPr lang="sv-SE" sz="1100" err="1">
                <a:latin typeface="Calibri Light"/>
                <a:cs typeface="Calibri Light"/>
              </a:rPr>
              <a:t>Ågran</a:t>
            </a:r>
            <a:endParaRPr lang="sv-SE" sz="1100" err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Forsdalaskolan och fritidshem</a:t>
            </a:r>
          </a:p>
          <a:p>
            <a:pPr algn="ctr"/>
            <a:r>
              <a:rPr lang="sv-SE" sz="1100">
                <a:latin typeface="Calibri Light"/>
                <a:cs typeface="Calibri Light"/>
              </a:rPr>
              <a:t>Annelie Fjällström</a:t>
            </a:r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Furuviksskolan och fritidshem</a:t>
            </a:r>
          </a:p>
          <a:p>
            <a:pPr algn="ctr"/>
            <a:r>
              <a:rPr lang="sv-SE" sz="1100" b="1" err="1">
                <a:latin typeface="Calibri Light"/>
                <a:cs typeface="Calibri Light"/>
              </a:rPr>
              <a:t>Hedlundaskolan</a:t>
            </a:r>
            <a:r>
              <a:rPr lang="sv-SE" sz="1100" b="1">
                <a:latin typeface="Calibri Light"/>
                <a:cs typeface="Calibri Light"/>
              </a:rPr>
              <a:t> och fritidshem</a:t>
            </a:r>
          </a:p>
          <a:p>
            <a:pPr algn="ctr"/>
            <a:r>
              <a:rPr lang="sv-SE" sz="1100">
                <a:latin typeface="Calibri Light"/>
                <a:cs typeface="Calibri Light"/>
              </a:rPr>
              <a:t>Erika Ottosson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 err="1">
                <a:latin typeface="Calibri Light"/>
                <a:cs typeface="Calibri Light"/>
              </a:rPr>
              <a:t>Knaftenskolan</a:t>
            </a:r>
            <a:r>
              <a:rPr lang="sv-SE" sz="1100" b="1">
                <a:latin typeface="Calibri Light"/>
                <a:cs typeface="Calibri Light"/>
              </a:rPr>
              <a:t> och fritidshem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Södermalmsskolan och fritidshem</a:t>
            </a:r>
          </a:p>
          <a:p>
            <a:pPr algn="ctr"/>
            <a:r>
              <a:rPr lang="sv-SE" sz="1100" b="1" err="1">
                <a:latin typeface="Calibri Light"/>
                <a:cs typeface="Calibri Light"/>
              </a:rPr>
              <a:t>Umgranseleskolan</a:t>
            </a:r>
            <a:r>
              <a:rPr lang="sv-SE" sz="1100" b="1">
                <a:latin typeface="Calibri Light"/>
                <a:cs typeface="Calibri Light"/>
              </a:rPr>
              <a:t> och fritidshem</a:t>
            </a:r>
          </a:p>
          <a:p>
            <a:pPr algn="ctr"/>
            <a:r>
              <a:rPr lang="sv-SE" sz="1100">
                <a:latin typeface="Calibri Light"/>
                <a:cs typeface="Calibri Light"/>
              </a:rPr>
              <a:t>Sofie Halvarsson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Norrängsskolan och fritidshem</a:t>
            </a:r>
          </a:p>
          <a:p>
            <a:pPr algn="ctr"/>
            <a:r>
              <a:rPr lang="sv-SE" sz="1100">
                <a:latin typeface="Calibri Light"/>
                <a:cs typeface="Calibri Light"/>
              </a:rPr>
              <a:t>Carola Hultin</a:t>
            </a:r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Kristinebergsskolan och fritidshem</a:t>
            </a:r>
          </a:p>
          <a:p>
            <a:pPr algn="ctr"/>
            <a:r>
              <a:rPr lang="sv-SE" sz="1100" b="1">
                <a:latin typeface="Calibri Light"/>
                <a:cs typeface="Calibri Light"/>
              </a:rPr>
              <a:t>Ruskseleskolan och fritidshem</a:t>
            </a:r>
          </a:p>
          <a:p>
            <a:pPr algn="ctr"/>
            <a:r>
              <a:rPr lang="sv-SE" sz="1100">
                <a:latin typeface="Calibri Light"/>
                <a:cs typeface="Calibri Light"/>
              </a:rPr>
              <a:t>Elin Nyström</a:t>
            </a:r>
            <a:endParaRPr lang="sv-SE"/>
          </a:p>
        </p:txBody>
      </p:sp>
      <p:sp>
        <p:nvSpPr>
          <p:cNvPr id="39" name="Rektangel: rundade hörn 38">
            <a:extLst>
              <a:ext uri="{FF2B5EF4-FFF2-40B4-BE49-F238E27FC236}">
                <a16:creationId xmlns:a16="http://schemas.microsoft.com/office/drawing/2014/main" id="{12D439A5-4C55-4A77-805C-51223CA67643}"/>
              </a:ext>
            </a:extLst>
          </p:cNvPr>
          <p:cNvSpPr/>
          <p:nvPr/>
        </p:nvSpPr>
        <p:spPr>
          <a:xfrm>
            <a:off x="6641958" y="1117038"/>
            <a:ext cx="1149531" cy="483797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100" b="1">
                <a:latin typeface="Calibri Light" panose="020F0302020204030204" pitchFamily="34" charset="0"/>
                <a:cs typeface="Calibri Light" panose="020F0302020204030204" pitchFamily="34" charset="0"/>
              </a:rPr>
              <a:t>Administration</a:t>
            </a:r>
          </a:p>
        </p:txBody>
      </p:sp>
      <p:sp>
        <p:nvSpPr>
          <p:cNvPr id="58" name="Rektangel: rundade hörn 57">
            <a:extLst>
              <a:ext uri="{FF2B5EF4-FFF2-40B4-BE49-F238E27FC236}">
                <a16:creationId xmlns:a16="http://schemas.microsoft.com/office/drawing/2014/main" id="{42990484-167F-4CE1-9182-C9B5A0E7B77D}"/>
              </a:ext>
            </a:extLst>
          </p:cNvPr>
          <p:cNvSpPr/>
          <p:nvPr/>
        </p:nvSpPr>
        <p:spPr>
          <a:xfrm>
            <a:off x="145386" y="203948"/>
            <a:ext cx="2303997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Utbildningsnämnd</a:t>
            </a:r>
          </a:p>
          <a:p>
            <a:pPr algn="ctr"/>
            <a:r>
              <a:rPr lang="sv-SE" sz="120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Betty-Ann Nilsson (KD)</a:t>
            </a:r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BF5A8EA7-E8E0-42D9-A4FA-5A0E734AD61D}"/>
              </a:ext>
            </a:extLst>
          </p:cNvPr>
          <p:cNvCxnSpPr>
            <a:cxnSpLocks/>
            <a:endCxn id="39" idx="1"/>
          </p:cNvCxnSpPr>
          <p:nvPr/>
        </p:nvCxnSpPr>
        <p:spPr>
          <a:xfrm>
            <a:off x="6151022" y="1358937"/>
            <a:ext cx="490936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0" name="Platshållare för bild 2">
            <a:extLst>
              <a:ext uri="{FF2B5EF4-FFF2-40B4-BE49-F238E27FC236}">
                <a16:creationId xmlns:a16="http://schemas.microsoft.com/office/drawing/2014/main" id="{620AFB03-C729-4693-8AF3-85EFA48D8E1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275" r="20275"/>
          <a:stretch>
            <a:fillRect/>
          </a:stretch>
        </p:blipFill>
        <p:spPr>
          <a:xfrm>
            <a:off x="8226518" y="-443557"/>
            <a:ext cx="3965482" cy="2191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3669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F2EEADC1-8F9E-4251-BD9D-D13F93D15D01}"/>
              </a:ext>
            </a:extLst>
          </p:cNvPr>
          <p:cNvCxnSpPr>
            <a:cxnSpLocks/>
          </p:cNvCxnSpPr>
          <p:nvPr/>
        </p:nvCxnSpPr>
        <p:spPr>
          <a:xfrm>
            <a:off x="1756401" y="1214919"/>
            <a:ext cx="0" cy="1888627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0DC2067C-7A89-4E9D-821B-D1A8B9BB235B}"/>
              </a:ext>
            </a:extLst>
          </p:cNvPr>
          <p:cNvCxnSpPr>
            <a:cxnSpLocks/>
          </p:cNvCxnSpPr>
          <p:nvPr/>
        </p:nvCxnSpPr>
        <p:spPr>
          <a:xfrm>
            <a:off x="5747090" y="1185548"/>
            <a:ext cx="0" cy="1928496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099A6018-2D93-477A-80D2-D0766F3501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91800" y="6063802"/>
            <a:ext cx="1269509" cy="603016"/>
          </a:xfrm>
          <a:prstGeom prst="rect">
            <a:avLst/>
          </a:prstGeom>
        </p:spPr>
      </p:pic>
      <p:cxnSp>
        <p:nvCxnSpPr>
          <p:cNvPr id="26" name="Rak koppling 25">
            <a:extLst>
              <a:ext uri="{FF2B5EF4-FFF2-40B4-BE49-F238E27FC236}">
                <a16:creationId xmlns:a16="http://schemas.microsoft.com/office/drawing/2014/main" id="{285AE7A9-C729-4D63-A4A3-96959026F060}"/>
              </a:ext>
            </a:extLst>
          </p:cNvPr>
          <p:cNvCxnSpPr>
            <a:cxnSpLocks/>
          </p:cNvCxnSpPr>
          <p:nvPr/>
        </p:nvCxnSpPr>
        <p:spPr>
          <a:xfrm>
            <a:off x="2192389" y="1200048"/>
            <a:ext cx="0" cy="4671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ak koppling 27">
            <a:extLst>
              <a:ext uri="{FF2B5EF4-FFF2-40B4-BE49-F238E27FC236}">
                <a16:creationId xmlns:a16="http://schemas.microsoft.com/office/drawing/2014/main" id="{80BE6424-0390-4B80-8697-AA6C51BB4199}"/>
              </a:ext>
            </a:extLst>
          </p:cNvPr>
          <p:cNvCxnSpPr>
            <a:cxnSpLocks/>
          </p:cNvCxnSpPr>
          <p:nvPr/>
        </p:nvCxnSpPr>
        <p:spPr>
          <a:xfrm flipH="1">
            <a:off x="10066730" y="1842858"/>
            <a:ext cx="21160" cy="1051306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ktangel: rundade hörn 29">
            <a:extLst>
              <a:ext uri="{FF2B5EF4-FFF2-40B4-BE49-F238E27FC236}">
                <a16:creationId xmlns:a16="http://schemas.microsoft.com/office/drawing/2014/main" id="{0B1433C0-7060-4EB7-8C5A-E655F1BD391D}"/>
              </a:ext>
            </a:extLst>
          </p:cNvPr>
          <p:cNvSpPr/>
          <p:nvPr/>
        </p:nvSpPr>
        <p:spPr>
          <a:xfrm>
            <a:off x="4455611" y="5096570"/>
            <a:ext cx="2796083" cy="959168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100" b="1" dirty="0">
                <a:latin typeface="Calibri Light"/>
                <a:ea typeface="Calibri Light"/>
                <a:cs typeface="Calibri Light"/>
              </a:rPr>
              <a:t>Verksamhetsområde För-  och Grundskola</a:t>
            </a:r>
          </a:p>
          <a:p>
            <a:pPr algn="ctr"/>
            <a:r>
              <a:rPr lang="sv-SE" sz="1000" dirty="0">
                <a:latin typeface="Calibri Light"/>
                <a:ea typeface="Calibri Light"/>
                <a:cs typeface="Calibri Light"/>
              </a:rPr>
              <a:t>Stefan Karlsson</a:t>
            </a:r>
            <a:endParaRPr lang="sv-SE" sz="1000" dirty="0">
              <a:latin typeface="Calibri Light" panose="020F0302020204030204" pitchFamily="34" charset="0"/>
              <a:ea typeface="Calibri Light"/>
              <a:cs typeface="Calibri Light" panose="020F0302020204030204" pitchFamily="34" charset="0"/>
            </a:endParaRPr>
          </a:p>
          <a:p>
            <a:pPr algn="ctr"/>
            <a:r>
              <a:rPr lang="sv-SE" sz="1000" dirty="0">
                <a:latin typeface="Calibri Light"/>
                <a:ea typeface="Calibri Light"/>
                <a:cs typeface="Calibri Light"/>
              </a:rPr>
              <a:t>Skolchef</a:t>
            </a:r>
          </a:p>
        </p:txBody>
      </p:sp>
      <p:sp>
        <p:nvSpPr>
          <p:cNvPr id="39" name="Rektangel: rundade hörn 38">
            <a:extLst>
              <a:ext uri="{FF2B5EF4-FFF2-40B4-BE49-F238E27FC236}">
                <a16:creationId xmlns:a16="http://schemas.microsoft.com/office/drawing/2014/main" id="{12D439A5-4C55-4A77-805C-51223CA67643}"/>
              </a:ext>
            </a:extLst>
          </p:cNvPr>
          <p:cNvSpPr/>
          <p:nvPr/>
        </p:nvSpPr>
        <p:spPr>
          <a:xfrm>
            <a:off x="2192389" y="5275095"/>
            <a:ext cx="1995362" cy="602118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Administration</a:t>
            </a:r>
            <a:br>
              <a:rPr lang="sv-SE" sz="1000" b="1">
                <a:latin typeface="Calibri Light"/>
                <a:cs typeface="Calibri Light"/>
              </a:rPr>
            </a:br>
            <a:endParaRPr lang="sv-SE" sz="1000">
              <a:latin typeface="Calibri Light"/>
              <a:ea typeface="Calibri Light"/>
              <a:cs typeface="Calibri Light"/>
            </a:endParaRPr>
          </a:p>
        </p:txBody>
      </p:sp>
      <p:sp>
        <p:nvSpPr>
          <p:cNvPr id="58" name="Rektangel: rundade hörn 57">
            <a:extLst>
              <a:ext uri="{FF2B5EF4-FFF2-40B4-BE49-F238E27FC236}">
                <a16:creationId xmlns:a16="http://schemas.microsoft.com/office/drawing/2014/main" id="{42990484-167F-4CE1-9182-C9B5A0E7B77D}"/>
              </a:ext>
            </a:extLst>
          </p:cNvPr>
          <p:cNvSpPr/>
          <p:nvPr/>
        </p:nvSpPr>
        <p:spPr>
          <a:xfrm>
            <a:off x="4702348" y="6144878"/>
            <a:ext cx="2303997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200" b="1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Utbildningsnämnd</a:t>
            </a:r>
          </a:p>
          <a:p>
            <a:pPr algn="ctr"/>
            <a:r>
              <a:rPr lang="sv-SE" sz="1000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Betty-Ann Nilsson (KD) </a:t>
            </a:r>
            <a:r>
              <a:rPr lang="sv-SE" sz="1000" err="1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Ordf</a:t>
            </a:r>
            <a:endParaRPr lang="sv-SE" sz="1000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  <a:p>
            <a:pPr algn="ctr"/>
            <a:r>
              <a:rPr lang="sv-SE" sz="1000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Lars Ohlsson (S) 1:e Vice </a:t>
            </a:r>
            <a:r>
              <a:rPr lang="sv-SE" sz="1000" err="1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ordf</a:t>
            </a:r>
            <a:endParaRPr lang="sv-SE" sz="1000" err="1">
              <a:solidFill>
                <a:schemeClr val="tx1"/>
              </a:solidFill>
              <a:latin typeface="Calibri Light" panose="020F0302020204030204" pitchFamily="34" charset="0"/>
              <a:ea typeface="Calibri Light"/>
              <a:cs typeface="Calibri Light" panose="020F0302020204030204" pitchFamily="34" charset="0"/>
            </a:endParaRPr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BF5A8EA7-E8E0-42D9-A4FA-5A0E734AD61D}"/>
              </a:ext>
            </a:extLst>
          </p:cNvPr>
          <p:cNvCxnSpPr>
            <a:cxnSpLocks/>
          </p:cNvCxnSpPr>
          <p:nvPr/>
        </p:nvCxnSpPr>
        <p:spPr>
          <a:xfrm>
            <a:off x="6271384" y="2822183"/>
            <a:ext cx="132863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ktangel: rundade hörn 13">
            <a:extLst>
              <a:ext uri="{FF2B5EF4-FFF2-40B4-BE49-F238E27FC236}">
                <a16:creationId xmlns:a16="http://schemas.microsoft.com/office/drawing/2014/main" id="{97623808-6C8C-4756-BBBB-F6EB6542ECB0}"/>
              </a:ext>
            </a:extLst>
          </p:cNvPr>
          <p:cNvSpPr/>
          <p:nvPr/>
        </p:nvSpPr>
        <p:spPr>
          <a:xfrm>
            <a:off x="6383186" y="812071"/>
            <a:ext cx="1916854" cy="54403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>
              <a:lnSpc>
                <a:spcPct val="150000"/>
              </a:lnSpc>
            </a:pPr>
            <a:r>
              <a:rPr lang="sv-SE" sz="1600" b="1">
                <a:latin typeface="Calibri Light"/>
                <a:ea typeface="Calibri Light"/>
                <a:cs typeface="Calibri Light"/>
              </a:rPr>
              <a:t>Grundskolor</a:t>
            </a:r>
            <a:endParaRPr lang="sv-SE" sz="1600">
              <a:latin typeface="Calibri Light"/>
              <a:ea typeface="Calibri Light"/>
              <a:cs typeface="Calibri Light"/>
            </a:endParaRPr>
          </a:p>
        </p:txBody>
      </p:sp>
      <p:sp>
        <p:nvSpPr>
          <p:cNvPr id="17" name="Rektangel: rundade hörn 16">
            <a:extLst>
              <a:ext uri="{FF2B5EF4-FFF2-40B4-BE49-F238E27FC236}">
                <a16:creationId xmlns:a16="http://schemas.microsoft.com/office/drawing/2014/main" id="{BBE60DBE-4643-4B44-A675-1B1DDE1B7367}"/>
              </a:ext>
            </a:extLst>
          </p:cNvPr>
          <p:cNvSpPr/>
          <p:nvPr/>
        </p:nvSpPr>
        <p:spPr>
          <a:xfrm>
            <a:off x="8310308" y="3027591"/>
            <a:ext cx="1438553" cy="504287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Furuviksskolan 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Erika Ottosson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8" name="Rektangel: rundade hörn 17">
            <a:extLst>
              <a:ext uri="{FF2B5EF4-FFF2-40B4-BE49-F238E27FC236}">
                <a16:creationId xmlns:a16="http://schemas.microsoft.com/office/drawing/2014/main" id="{11FCEBB9-6C47-466A-B7EA-1FB153F5BD5D}"/>
              </a:ext>
            </a:extLst>
          </p:cNvPr>
          <p:cNvSpPr/>
          <p:nvPr/>
        </p:nvSpPr>
        <p:spPr>
          <a:xfrm>
            <a:off x="4015116" y="813193"/>
            <a:ext cx="1374464" cy="558998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>
              <a:lnSpc>
                <a:spcPct val="150000"/>
              </a:lnSpc>
            </a:pPr>
            <a:r>
              <a:rPr lang="sv-SE" sz="1600" b="1">
                <a:latin typeface="Calibri Light"/>
                <a:cs typeface="Calibri Light"/>
              </a:rPr>
              <a:t>Förskolor</a:t>
            </a:r>
            <a:endParaRPr lang="sv-SE" sz="160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 b="1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Rektangel: rundade hörn 19">
            <a:extLst>
              <a:ext uri="{FF2B5EF4-FFF2-40B4-BE49-F238E27FC236}">
                <a16:creationId xmlns:a16="http://schemas.microsoft.com/office/drawing/2014/main" id="{73B2B980-6D87-4189-860B-BCB7B7D95D7B}"/>
              </a:ext>
            </a:extLst>
          </p:cNvPr>
          <p:cNvSpPr/>
          <p:nvPr/>
        </p:nvSpPr>
        <p:spPr>
          <a:xfrm>
            <a:off x="8310308" y="4176308"/>
            <a:ext cx="1438553" cy="426792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Norrängsskolan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Carola Hultin</a:t>
            </a:r>
          </a:p>
        </p:txBody>
      </p:sp>
      <p:sp>
        <p:nvSpPr>
          <p:cNvPr id="21" name="Rektangel: rundade hörn 20">
            <a:extLst>
              <a:ext uri="{FF2B5EF4-FFF2-40B4-BE49-F238E27FC236}">
                <a16:creationId xmlns:a16="http://schemas.microsoft.com/office/drawing/2014/main" id="{BC300C48-94E8-40EE-959B-C69165E17092}"/>
              </a:ext>
            </a:extLst>
          </p:cNvPr>
          <p:cNvSpPr/>
          <p:nvPr/>
        </p:nvSpPr>
        <p:spPr>
          <a:xfrm>
            <a:off x="8291477" y="1979328"/>
            <a:ext cx="1670934" cy="83823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Forsdalaskolan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Annelie Fjällström, rektor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Camilla Augustsson, </a:t>
            </a:r>
            <a:r>
              <a:rPr lang="sv-SE" sz="1000" err="1">
                <a:latin typeface="Calibri Light"/>
                <a:cs typeface="Calibri Light"/>
              </a:rPr>
              <a:t>bitr</a:t>
            </a:r>
            <a:r>
              <a:rPr lang="sv-SE" sz="1000">
                <a:latin typeface="Calibri Light"/>
                <a:cs typeface="Calibri Light"/>
              </a:rPr>
              <a:t> rektor</a:t>
            </a:r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/>
              <a:cs typeface="Calibri Light"/>
            </a:endParaRPr>
          </a:p>
        </p:txBody>
      </p:sp>
      <p:sp>
        <p:nvSpPr>
          <p:cNvPr id="23" name="Rektangel: rundade hörn 22">
            <a:extLst>
              <a:ext uri="{FF2B5EF4-FFF2-40B4-BE49-F238E27FC236}">
                <a16:creationId xmlns:a16="http://schemas.microsoft.com/office/drawing/2014/main" id="{3A1BE11C-7C4F-4AD4-9368-EC759C0AC355}"/>
              </a:ext>
            </a:extLst>
          </p:cNvPr>
          <p:cNvSpPr/>
          <p:nvPr/>
        </p:nvSpPr>
        <p:spPr>
          <a:xfrm>
            <a:off x="10192209" y="1969294"/>
            <a:ext cx="1856902" cy="1462948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Finnbacksskolan 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Inkl. Resursskola 4-9</a:t>
            </a:r>
            <a:br>
              <a:rPr lang="sv-SE" sz="1000">
                <a:latin typeface="Calibri Light"/>
                <a:cs typeface="Calibri Light"/>
              </a:rPr>
            </a:br>
            <a:br>
              <a:rPr lang="sv-SE" sz="1000">
                <a:latin typeface="Calibri Light"/>
                <a:cs typeface="Calibri Light"/>
              </a:rPr>
            </a:br>
            <a:r>
              <a:rPr lang="sv-SE" sz="1000" b="1">
                <a:latin typeface="Calibri Light"/>
                <a:cs typeface="Calibri Light"/>
              </a:rPr>
              <a:t>Enhet 1 och Resursskolan</a:t>
            </a:r>
            <a:br>
              <a:rPr lang="sv-SE" sz="1000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Victoria Hvirfvel</a:t>
            </a:r>
            <a:br>
              <a:rPr lang="sv-SE" sz="1000">
                <a:latin typeface="Calibri Light"/>
                <a:cs typeface="Calibri Light"/>
              </a:rPr>
            </a:br>
            <a:br>
              <a:rPr lang="sv-SE" sz="1000">
                <a:latin typeface="Calibri Light"/>
                <a:cs typeface="Calibri Light"/>
              </a:rPr>
            </a:br>
            <a:r>
              <a:rPr lang="sv-SE" sz="1000" b="1">
                <a:latin typeface="Calibri Light"/>
                <a:cs typeface="Calibri Light"/>
              </a:rPr>
              <a:t>Enhet 2</a:t>
            </a:r>
            <a:r>
              <a:rPr lang="sv-SE" sz="1000">
                <a:latin typeface="Calibri Light"/>
                <a:cs typeface="Calibri Light"/>
              </a:rPr>
              <a:t> </a:t>
            </a:r>
            <a:br>
              <a:rPr lang="sv-SE" sz="1000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Ingela Ågran</a:t>
            </a:r>
          </a:p>
        </p:txBody>
      </p:sp>
      <p:sp>
        <p:nvSpPr>
          <p:cNvPr id="24" name="Rektangel: rundade hörn 23">
            <a:extLst>
              <a:ext uri="{FF2B5EF4-FFF2-40B4-BE49-F238E27FC236}">
                <a16:creationId xmlns:a16="http://schemas.microsoft.com/office/drawing/2014/main" id="{771D86C8-031A-4E62-9DE0-7E6564873070}"/>
              </a:ext>
            </a:extLst>
          </p:cNvPr>
          <p:cNvSpPr/>
          <p:nvPr/>
        </p:nvSpPr>
        <p:spPr>
          <a:xfrm>
            <a:off x="8310308" y="4696362"/>
            <a:ext cx="1425506" cy="468258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Södermalmsskolan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ea typeface="Calibri Light"/>
                <a:cs typeface="Calibri Light"/>
              </a:rPr>
              <a:t>Sofie Halvarsson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35" name="Platshållare för bild 2">
            <a:extLst>
              <a:ext uri="{FF2B5EF4-FFF2-40B4-BE49-F238E27FC236}">
                <a16:creationId xmlns:a16="http://schemas.microsoft.com/office/drawing/2014/main" id="{28DCB330-08CA-496A-BE45-6233ECE5E0C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20275" r="20275"/>
          <a:stretch>
            <a:fillRect/>
          </a:stretch>
        </p:blipFill>
        <p:spPr>
          <a:xfrm>
            <a:off x="9535553" y="-5120"/>
            <a:ext cx="2303998" cy="1260279"/>
          </a:xfrm>
          <a:prstGeom prst="rect">
            <a:avLst/>
          </a:prstGeom>
        </p:spPr>
      </p:pic>
      <p:cxnSp>
        <p:nvCxnSpPr>
          <p:cNvPr id="25" name="Rak koppling 26">
            <a:extLst>
              <a:ext uri="{FF2B5EF4-FFF2-40B4-BE49-F238E27FC236}">
                <a16:creationId xmlns:a16="http://schemas.microsoft.com/office/drawing/2014/main" id="{472CBCE8-AF5E-460B-BA5E-7EB4C9F9B275}"/>
              </a:ext>
            </a:extLst>
          </p:cNvPr>
          <p:cNvCxnSpPr>
            <a:cxnSpLocks/>
          </p:cNvCxnSpPr>
          <p:nvPr/>
        </p:nvCxnSpPr>
        <p:spPr>
          <a:xfrm>
            <a:off x="6487527" y="1355044"/>
            <a:ext cx="0" cy="212752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BB9E0134-4369-4857-86E1-783ED76E27C6}"/>
              </a:ext>
            </a:extLst>
          </p:cNvPr>
          <p:cNvCxnSpPr>
            <a:cxnSpLocks/>
          </p:cNvCxnSpPr>
          <p:nvPr/>
        </p:nvCxnSpPr>
        <p:spPr>
          <a:xfrm flipV="1">
            <a:off x="5381605" y="1176986"/>
            <a:ext cx="371374" cy="261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Rak koppling 32">
            <a:extLst>
              <a:ext uri="{FF2B5EF4-FFF2-40B4-BE49-F238E27FC236}">
                <a16:creationId xmlns:a16="http://schemas.microsoft.com/office/drawing/2014/main" id="{6E14D6C1-A00B-43E1-AAA5-6C902D1633F2}"/>
              </a:ext>
            </a:extLst>
          </p:cNvPr>
          <p:cNvCxnSpPr>
            <a:cxnSpLocks/>
          </p:cNvCxnSpPr>
          <p:nvPr/>
        </p:nvCxnSpPr>
        <p:spPr>
          <a:xfrm flipV="1">
            <a:off x="750230" y="1209923"/>
            <a:ext cx="3264886" cy="9993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Rak koppling 33">
            <a:extLst>
              <a:ext uri="{FF2B5EF4-FFF2-40B4-BE49-F238E27FC236}">
                <a16:creationId xmlns:a16="http://schemas.microsoft.com/office/drawing/2014/main" id="{03D8BFCE-DDD6-46B6-970A-8CEAFB4C69FC}"/>
              </a:ext>
            </a:extLst>
          </p:cNvPr>
          <p:cNvCxnSpPr>
            <a:cxnSpLocks/>
          </p:cNvCxnSpPr>
          <p:nvPr/>
        </p:nvCxnSpPr>
        <p:spPr>
          <a:xfrm>
            <a:off x="8304334" y="1210324"/>
            <a:ext cx="1778259" cy="17123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ktangel: rundade hörn 40">
            <a:extLst>
              <a:ext uri="{FF2B5EF4-FFF2-40B4-BE49-F238E27FC236}">
                <a16:creationId xmlns:a16="http://schemas.microsoft.com/office/drawing/2014/main" id="{F4CE7AD3-6291-43F8-8B98-FDCE9694B061}"/>
              </a:ext>
            </a:extLst>
          </p:cNvPr>
          <p:cNvSpPr/>
          <p:nvPr/>
        </p:nvSpPr>
        <p:spPr>
          <a:xfrm>
            <a:off x="6342230" y="2008283"/>
            <a:ext cx="1260687" cy="469400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 err="1">
                <a:latin typeface="Calibri Light"/>
                <a:cs typeface="Calibri Light"/>
              </a:rPr>
              <a:t>Knaftenskolan</a:t>
            </a:r>
            <a:endParaRPr lang="sv-SE" sz="1000" b="1" err="1">
              <a:latin typeface="Calibri Light"/>
              <a:ea typeface="Calibri Light"/>
              <a:cs typeface="Calibri Light"/>
            </a:endParaRPr>
          </a:p>
          <a:p>
            <a:pPr algn="ctr"/>
            <a:r>
              <a:rPr lang="sv-SE" sz="1000">
                <a:latin typeface="Calibri Light"/>
                <a:ea typeface="Calibri Light"/>
                <a:cs typeface="Calibri Light"/>
              </a:rPr>
              <a:t>Annelie Fjellström</a:t>
            </a:r>
            <a:endParaRPr lang="sv-SE" sz="1000">
              <a:latin typeface="Calibri Light" panose="020F0302020204030204" pitchFamily="34" charset="0"/>
              <a:ea typeface="Calibri Light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2" name="Rektangel: rundade hörn 41">
            <a:extLst>
              <a:ext uri="{FF2B5EF4-FFF2-40B4-BE49-F238E27FC236}">
                <a16:creationId xmlns:a16="http://schemas.microsoft.com/office/drawing/2014/main" id="{C13DE58A-53FE-40FF-8372-941098FF8EF9}"/>
              </a:ext>
            </a:extLst>
          </p:cNvPr>
          <p:cNvSpPr/>
          <p:nvPr/>
        </p:nvSpPr>
        <p:spPr>
          <a:xfrm>
            <a:off x="6385039" y="2630633"/>
            <a:ext cx="1225609" cy="46981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 err="1">
                <a:latin typeface="Calibri Light"/>
                <a:cs typeface="Calibri Light"/>
              </a:rPr>
              <a:t>Umgranseleskolan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Sofie Halvarsson</a:t>
            </a:r>
          </a:p>
        </p:txBody>
      </p:sp>
      <p:sp>
        <p:nvSpPr>
          <p:cNvPr id="43" name="Rektangel: rundade hörn 42">
            <a:extLst>
              <a:ext uri="{FF2B5EF4-FFF2-40B4-BE49-F238E27FC236}">
                <a16:creationId xmlns:a16="http://schemas.microsoft.com/office/drawing/2014/main" id="{CACD2F85-EEBD-4F1B-AADB-F7BB2384FA3F}"/>
              </a:ext>
            </a:extLst>
          </p:cNvPr>
          <p:cNvSpPr/>
          <p:nvPr/>
        </p:nvSpPr>
        <p:spPr>
          <a:xfrm>
            <a:off x="6377743" y="3746697"/>
            <a:ext cx="1216629" cy="384503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Kristinebergskolan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Elin</a:t>
            </a:r>
            <a:r>
              <a:rPr lang="sv-SE" sz="1000" b="1">
                <a:latin typeface="Calibri Light"/>
                <a:cs typeface="Calibri Light"/>
              </a:rPr>
              <a:t> </a:t>
            </a:r>
            <a:r>
              <a:rPr lang="sv-SE" sz="1000">
                <a:latin typeface="Calibri Light"/>
                <a:cs typeface="Calibri Light"/>
              </a:rPr>
              <a:t>Nyström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4" name="Rektangel: rundade hörn 43">
            <a:extLst>
              <a:ext uri="{FF2B5EF4-FFF2-40B4-BE49-F238E27FC236}">
                <a16:creationId xmlns:a16="http://schemas.microsoft.com/office/drawing/2014/main" id="{C5711C88-13AD-40CA-9055-19E173BCD698}"/>
              </a:ext>
            </a:extLst>
          </p:cNvPr>
          <p:cNvSpPr/>
          <p:nvPr/>
        </p:nvSpPr>
        <p:spPr>
          <a:xfrm>
            <a:off x="6381427" y="3234988"/>
            <a:ext cx="1216631" cy="41037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Ruskseleskolan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Elin</a:t>
            </a:r>
            <a:r>
              <a:rPr lang="sv-SE" sz="1000" b="1">
                <a:latin typeface="Calibri Light"/>
                <a:cs typeface="Calibri Light"/>
              </a:rPr>
              <a:t> </a:t>
            </a:r>
            <a:r>
              <a:rPr lang="sv-SE" sz="1000">
                <a:latin typeface="Calibri Light"/>
                <a:cs typeface="Calibri Light"/>
              </a:rPr>
              <a:t>Nyström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6" name="Rektangel: rundade hörn 45">
            <a:extLst>
              <a:ext uri="{FF2B5EF4-FFF2-40B4-BE49-F238E27FC236}">
                <a16:creationId xmlns:a16="http://schemas.microsoft.com/office/drawing/2014/main" id="{919A6E0F-A660-4FD7-B12F-72C56D4E1F87}"/>
              </a:ext>
            </a:extLst>
          </p:cNvPr>
          <p:cNvSpPr/>
          <p:nvPr/>
        </p:nvSpPr>
        <p:spPr>
          <a:xfrm>
            <a:off x="8307157" y="3632547"/>
            <a:ext cx="1428541" cy="474233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 err="1">
                <a:latin typeface="Calibri Light"/>
                <a:cs typeface="Calibri Light"/>
              </a:rPr>
              <a:t>Hedlundaskolan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Camilla Augustsson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8" name="Rektangel: rundade hörn 47">
            <a:extLst>
              <a:ext uri="{FF2B5EF4-FFF2-40B4-BE49-F238E27FC236}">
                <a16:creationId xmlns:a16="http://schemas.microsoft.com/office/drawing/2014/main" id="{2D2CB6C2-9533-45A4-AC37-B0723BD83A3E}"/>
              </a:ext>
            </a:extLst>
          </p:cNvPr>
          <p:cNvSpPr/>
          <p:nvPr/>
        </p:nvSpPr>
        <p:spPr>
          <a:xfrm>
            <a:off x="142886" y="1967117"/>
            <a:ext cx="1197610" cy="473227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Rusksele 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Elin Nyström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9" name="Rektangel: rundade hörn 48">
            <a:extLst>
              <a:ext uri="{FF2B5EF4-FFF2-40B4-BE49-F238E27FC236}">
                <a16:creationId xmlns:a16="http://schemas.microsoft.com/office/drawing/2014/main" id="{96181080-6D98-45D4-B2C0-2C448157AF8A}"/>
              </a:ext>
            </a:extLst>
          </p:cNvPr>
          <p:cNvSpPr/>
          <p:nvPr/>
        </p:nvSpPr>
        <p:spPr>
          <a:xfrm>
            <a:off x="142890" y="1465113"/>
            <a:ext cx="1197610" cy="385009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Kristineberg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Elin</a:t>
            </a:r>
            <a:r>
              <a:rPr lang="sv-SE" sz="1000" b="1">
                <a:latin typeface="Calibri Light"/>
                <a:cs typeface="Calibri Light"/>
              </a:rPr>
              <a:t> </a:t>
            </a:r>
            <a:r>
              <a:rPr lang="sv-SE" sz="1000">
                <a:latin typeface="Calibri Light"/>
                <a:cs typeface="Calibri Light"/>
              </a:rPr>
              <a:t>Nyström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4" name="Rektangel: rundade hörn 53">
            <a:extLst>
              <a:ext uri="{FF2B5EF4-FFF2-40B4-BE49-F238E27FC236}">
                <a16:creationId xmlns:a16="http://schemas.microsoft.com/office/drawing/2014/main" id="{B7BD1F18-5C89-4089-82AA-C94A5BF483F2}"/>
              </a:ext>
            </a:extLst>
          </p:cNvPr>
          <p:cNvSpPr/>
          <p:nvPr/>
        </p:nvSpPr>
        <p:spPr>
          <a:xfrm>
            <a:off x="141532" y="2549525"/>
            <a:ext cx="1202326" cy="469431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Furuvik </a:t>
            </a:r>
            <a:endParaRPr lang="sv-SE" sz="1000" b="1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Elin Nyström</a:t>
            </a:r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 panose="020F0302020204030204" pitchFamily="34" charset="0"/>
              <a:ea typeface="Calibri Light"/>
              <a:cs typeface="Calibri Light" panose="020F0302020204030204" pitchFamily="34" charset="0"/>
            </a:endParaRPr>
          </a:p>
        </p:txBody>
      </p:sp>
      <p:sp>
        <p:nvSpPr>
          <p:cNvPr id="57" name="Rektangel: rundade hörn 56">
            <a:extLst>
              <a:ext uri="{FF2B5EF4-FFF2-40B4-BE49-F238E27FC236}">
                <a16:creationId xmlns:a16="http://schemas.microsoft.com/office/drawing/2014/main" id="{E2F3B171-1504-48BE-9151-9647DF570BE2}"/>
              </a:ext>
            </a:extLst>
          </p:cNvPr>
          <p:cNvSpPr/>
          <p:nvPr/>
        </p:nvSpPr>
        <p:spPr>
          <a:xfrm>
            <a:off x="3965024" y="1509967"/>
            <a:ext cx="1483207" cy="39214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Daggkåpan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Jeanette Burstrand</a:t>
            </a:r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9" name="Rektangel: rundade hörn 58">
            <a:extLst>
              <a:ext uri="{FF2B5EF4-FFF2-40B4-BE49-F238E27FC236}">
                <a16:creationId xmlns:a16="http://schemas.microsoft.com/office/drawing/2014/main" id="{9E3DDA1F-1D15-4464-931B-F492190E5E2A}"/>
              </a:ext>
            </a:extLst>
          </p:cNvPr>
          <p:cNvSpPr/>
          <p:nvPr/>
        </p:nvSpPr>
        <p:spPr>
          <a:xfrm>
            <a:off x="3972080" y="2031242"/>
            <a:ext cx="1547733" cy="39214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Hedlunda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Jeanette Burstrand</a:t>
            </a:r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0" name="Rektangel: rundade hörn 59">
            <a:extLst>
              <a:ext uri="{FF2B5EF4-FFF2-40B4-BE49-F238E27FC236}">
                <a16:creationId xmlns:a16="http://schemas.microsoft.com/office/drawing/2014/main" id="{E9B62558-EC79-48AB-861D-FCA971C79F4B}"/>
              </a:ext>
            </a:extLst>
          </p:cNvPr>
          <p:cNvSpPr/>
          <p:nvPr/>
        </p:nvSpPr>
        <p:spPr>
          <a:xfrm>
            <a:off x="4693960" y="4199823"/>
            <a:ext cx="1373439" cy="431048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Örträsk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Magnus Arvidsson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1" name="Rektangel: rundade hörn 60">
            <a:extLst>
              <a:ext uri="{FF2B5EF4-FFF2-40B4-BE49-F238E27FC236}">
                <a16:creationId xmlns:a16="http://schemas.microsoft.com/office/drawing/2014/main" id="{F4957E02-EAFC-4DE9-9792-FFE6BC370933}"/>
              </a:ext>
            </a:extLst>
          </p:cNvPr>
          <p:cNvSpPr/>
          <p:nvPr/>
        </p:nvSpPr>
        <p:spPr>
          <a:xfrm>
            <a:off x="783299" y="3137654"/>
            <a:ext cx="1679930" cy="400407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 err="1">
                <a:latin typeface="Calibri Light"/>
                <a:cs typeface="Calibri Light"/>
              </a:rPr>
              <a:t>Villaryd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Kristina Forsberg</a:t>
            </a:r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2" name="Rektangel: rundade hörn 61">
            <a:extLst>
              <a:ext uri="{FF2B5EF4-FFF2-40B4-BE49-F238E27FC236}">
                <a16:creationId xmlns:a16="http://schemas.microsoft.com/office/drawing/2014/main" id="{EE3F34C4-C24F-429A-8BF5-EDBFB4D4C0F9}"/>
              </a:ext>
            </a:extLst>
          </p:cNvPr>
          <p:cNvSpPr/>
          <p:nvPr/>
        </p:nvSpPr>
        <p:spPr>
          <a:xfrm>
            <a:off x="3008144" y="3123090"/>
            <a:ext cx="1415155" cy="411710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Johan Skyttes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Monica Berglund</a:t>
            </a:r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3" name="Rektangel: rundade hörn 62">
            <a:extLst>
              <a:ext uri="{FF2B5EF4-FFF2-40B4-BE49-F238E27FC236}">
                <a16:creationId xmlns:a16="http://schemas.microsoft.com/office/drawing/2014/main" id="{9E7BA874-3E0B-4273-BA14-20CBCD1A9865}"/>
              </a:ext>
            </a:extLst>
          </p:cNvPr>
          <p:cNvSpPr/>
          <p:nvPr/>
        </p:nvSpPr>
        <p:spPr>
          <a:xfrm>
            <a:off x="3008145" y="3649362"/>
            <a:ext cx="1415154" cy="420670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Umgransele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Monica Berglund</a:t>
            </a:r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4" name="Rektangel: rundade hörn 63">
            <a:extLst>
              <a:ext uri="{FF2B5EF4-FFF2-40B4-BE49-F238E27FC236}">
                <a16:creationId xmlns:a16="http://schemas.microsoft.com/office/drawing/2014/main" id="{EF1ABD24-EF02-4E68-BA6A-64676E840737}"/>
              </a:ext>
            </a:extLst>
          </p:cNvPr>
          <p:cNvSpPr/>
          <p:nvPr/>
        </p:nvSpPr>
        <p:spPr>
          <a:xfrm>
            <a:off x="2000795" y="1466938"/>
            <a:ext cx="1519228" cy="543803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Forsdala inkl. 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 b="1">
                <a:latin typeface="Calibri Light"/>
                <a:cs typeface="Calibri Light"/>
              </a:rPr>
              <a:t>OB-förskola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Karin Norman </a:t>
            </a:r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5" name="Rektangel: rundade hörn 64">
            <a:extLst>
              <a:ext uri="{FF2B5EF4-FFF2-40B4-BE49-F238E27FC236}">
                <a16:creationId xmlns:a16="http://schemas.microsoft.com/office/drawing/2014/main" id="{752EE3DB-D904-4D84-874F-16B1D999B0CA}"/>
              </a:ext>
            </a:extLst>
          </p:cNvPr>
          <p:cNvSpPr/>
          <p:nvPr/>
        </p:nvSpPr>
        <p:spPr>
          <a:xfrm>
            <a:off x="2000795" y="2215510"/>
            <a:ext cx="1517669" cy="37765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Jonsta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Karin Norman</a:t>
            </a:r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7" name="Rektangel: rundade hörn 66">
            <a:extLst>
              <a:ext uri="{FF2B5EF4-FFF2-40B4-BE49-F238E27FC236}">
                <a16:creationId xmlns:a16="http://schemas.microsoft.com/office/drawing/2014/main" id="{8385EE3E-8A2C-4900-B27C-1B7D4123574B}"/>
              </a:ext>
            </a:extLst>
          </p:cNvPr>
          <p:cNvSpPr/>
          <p:nvPr/>
        </p:nvSpPr>
        <p:spPr>
          <a:xfrm>
            <a:off x="791861" y="3654763"/>
            <a:ext cx="1707688" cy="429802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 err="1">
                <a:latin typeface="Calibri Light"/>
                <a:cs typeface="Calibri Light"/>
              </a:rPr>
              <a:t>Knaften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Kristina Forsberg</a:t>
            </a:r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0" name="Rektangel: rundade hörn 69">
            <a:extLst>
              <a:ext uri="{FF2B5EF4-FFF2-40B4-BE49-F238E27FC236}">
                <a16:creationId xmlns:a16="http://schemas.microsoft.com/office/drawing/2014/main" id="{645D17F4-390A-4141-9A8A-236D27EB5F4B}"/>
              </a:ext>
            </a:extLst>
          </p:cNvPr>
          <p:cNvSpPr/>
          <p:nvPr/>
        </p:nvSpPr>
        <p:spPr>
          <a:xfrm>
            <a:off x="4693961" y="3658322"/>
            <a:ext cx="1381266" cy="411710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Norrskenet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Magnus Arvidsson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br>
              <a:rPr lang="sv-SE" sz="1000">
                <a:latin typeface="Calibri Light"/>
                <a:cs typeface="Calibri Light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9" name="Rektangel: rundade hörn 78">
            <a:extLst>
              <a:ext uri="{FF2B5EF4-FFF2-40B4-BE49-F238E27FC236}">
                <a16:creationId xmlns:a16="http://schemas.microsoft.com/office/drawing/2014/main" id="{3DFF5F53-A85F-4F80-9C0E-580135B5128D}"/>
              </a:ext>
            </a:extLst>
          </p:cNvPr>
          <p:cNvSpPr/>
          <p:nvPr/>
        </p:nvSpPr>
        <p:spPr>
          <a:xfrm>
            <a:off x="6226916" y="1567796"/>
            <a:ext cx="1149754" cy="28421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Grundskola F-3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2" name="Rektangel: rundade hörn 81">
            <a:extLst>
              <a:ext uri="{FF2B5EF4-FFF2-40B4-BE49-F238E27FC236}">
                <a16:creationId xmlns:a16="http://schemas.microsoft.com/office/drawing/2014/main" id="{EA61E83B-98E9-4240-B071-45A9189CA04A}"/>
              </a:ext>
            </a:extLst>
          </p:cNvPr>
          <p:cNvSpPr/>
          <p:nvPr/>
        </p:nvSpPr>
        <p:spPr>
          <a:xfrm>
            <a:off x="8123544" y="1584461"/>
            <a:ext cx="1089822" cy="275653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Grundskola F-6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b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 b="1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3" name="Rektangel: rundade hörn 82">
            <a:extLst>
              <a:ext uri="{FF2B5EF4-FFF2-40B4-BE49-F238E27FC236}">
                <a16:creationId xmlns:a16="http://schemas.microsoft.com/office/drawing/2014/main" id="{F78D77E0-09D3-4F5B-830B-A95BFFFC2D30}"/>
              </a:ext>
            </a:extLst>
          </p:cNvPr>
          <p:cNvSpPr/>
          <p:nvPr/>
        </p:nvSpPr>
        <p:spPr>
          <a:xfrm>
            <a:off x="9999554" y="1584330"/>
            <a:ext cx="1047013" cy="275651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Grundskola 7-9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 b="1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4" name="Rektangel: rundade hörn 83">
            <a:extLst>
              <a:ext uri="{FF2B5EF4-FFF2-40B4-BE49-F238E27FC236}">
                <a16:creationId xmlns:a16="http://schemas.microsoft.com/office/drawing/2014/main" id="{DB3417FC-9085-4DB5-B964-692768A84F92}"/>
              </a:ext>
            </a:extLst>
          </p:cNvPr>
          <p:cNvSpPr/>
          <p:nvPr/>
        </p:nvSpPr>
        <p:spPr>
          <a:xfrm>
            <a:off x="4693960" y="3107861"/>
            <a:ext cx="1375670" cy="420670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Norräng</a:t>
            </a:r>
            <a:br>
              <a:rPr lang="sv-SE" sz="1000" b="1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Magnus Arvidsson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cxnSp>
        <p:nvCxnSpPr>
          <p:cNvPr id="85" name="Rak koppling 84">
            <a:extLst>
              <a:ext uri="{FF2B5EF4-FFF2-40B4-BE49-F238E27FC236}">
                <a16:creationId xmlns:a16="http://schemas.microsoft.com/office/drawing/2014/main" id="{AC92CD63-7A4A-4E10-8C2E-6C6C9F85B23D}"/>
              </a:ext>
            </a:extLst>
          </p:cNvPr>
          <p:cNvCxnSpPr>
            <a:cxnSpLocks/>
            <a:endCxn id="49" idx="0"/>
          </p:cNvCxnSpPr>
          <p:nvPr/>
        </p:nvCxnSpPr>
        <p:spPr>
          <a:xfrm>
            <a:off x="741695" y="1209923"/>
            <a:ext cx="0" cy="25519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Rak koppling 88">
            <a:extLst>
              <a:ext uri="{FF2B5EF4-FFF2-40B4-BE49-F238E27FC236}">
                <a16:creationId xmlns:a16="http://schemas.microsoft.com/office/drawing/2014/main" id="{E2917AD2-6541-4609-B57D-5A01585D3029}"/>
              </a:ext>
            </a:extLst>
          </p:cNvPr>
          <p:cNvCxnSpPr>
            <a:cxnSpLocks/>
          </p:cNvCxnSpPr>
          <p:nvPr/>
        </p:nvCxnSpPr>
        <p:spPr>
          <a:xfrm>
            <a:off x="3725944" y="1222531"/>
            <a:ext cx="0" cy="1891513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Rak koppling 91">
            <a:extLst>
              <a:ext uri="{FF2B5EF4-FFF2-40B4-BE49-F238E27FC236}">
                <a16:creationId xmlns:a16="http://schemas.microsoft.com/office/drawing/2014/main" id="{2D914A3F-8D67-44A6-9B77-77F17F5DC6B3}"/>
              </a:ext>
            </a:extLst>
          </p:cNvPr>
          <p:cNvCxnSpPr>
            <a:cxnSpLocks/>
          </p:cNvCxnSpPr>
          <p:nvPr/>
        </p:nvCxnSpPr>
        <p:spPr>
          <a:xfrm>
            <a:off x="6279945" y="1851419"/>
            <a:ext cx="8562" cy="2056589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Rak koppling 93">
            <a:extLst>
              <a:ext uri="{FF2B5EF4-FFF2-40B4-BE49-F238E27FC236}">
                <a16:creationId xmlns:a16="http://schemas.microsoft.com/office/drawing/2014/main" id="{36EA3C06-A583-4822-861B-F19408DAB213}"/>
              </a:ext>
            </a:extLst>
          </p:cNvPr>
          <p:cNvCxnSpPr>
            <a:cxnSpLocks/>
          </p:cNvCxnSpPr>
          <p:nvPr/>
        </p:nvCxnSpPr>
        <p:spPr>
          <a:xfrm flipH="1">
            <a:off x="4121868" y="1376478"/>
            <a:ext cx="3680" cy="133488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Rak koppling 97">
            <a:extLst>
              <a:ext uri="{FF2B5EF4-FFF2-40B4-BE49-F238E27FC236}">
                <a16:creationId xmlns:a16="http://schemas.microsoft.com/office/drawing/2014/main" id="{8B0F8ED8-3F90-4DEB-9E58-24BC1564D397}"/>
              </a:ext>
            </a:extLst>
          </p:cNvPr>
          <p:cNvCxnSpPr>
            <a:cxnSpLocks/>
          </p:cNvCxnSpPr>
          <p:nvPr/>
        </p:nvCxnSpPr>
        <p:spPr>
          <a:xfrm>
            <a:off x="10082594" y="1220094"/>
            <a:ext cx="0" cy="33845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Rak koppling 98">
            <a:extLst>
              <a:ext uri="{FF2B5EF4-FFF2-40B4-BE49-F238E27FC236}">
                <a16:creationId xmlns:a16="http://schemas.microsoft.com/office/drawing/2014/main" id="{B7DB2A47-7D0A-4AAE-9D50-8DFB4DD92EE7}"/>
              </a:ext>
            </a:extLst>
          </p:cNvPr>
          <p:cNvCxnSpPr>
            <a:cxnSpLocks/>
          </p:cNvCxnSpPr>
          <p:nvPr/>
        </p:nvCxnSpPr>
        <p:spPr>
          <a:xfrm>
            <a:off x="8169057" y="1396330"/>
            <a:ext cx="0" cy="1623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Rak koppling 104">
            <a:extLst>
              <a:ext uri="{FF2B5EF4-FFF2-40B4-BE49-F238E27FC236}">
                <a16:creationId xmlns:a16="http://schemas.microsoft.com/office/drawing/2014/main" id="{0E6A4135-C3CD-4415-9DAC-9B70B43F6F53}"/>
              </a:ext>
            </a:extLst>
          </p:cNvPr>
          <p:cNvCxnSpPr>
            <a:cxnSpLocks/>
            <a:endCxn id="17" idx="1"/>
          </p:cNvCxnSpPr>
          <p:nvPr/>
        </p:nvCxnSpPr>
        <p:spPr>
          <a:xfrm>
            <a:off x="8150581" y="3278981"/>
            <a:ext cx="159727" cy="75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Rak koppling 112">
            <a:extLst>
              <a:ext uri="{FF2B5EF4-FFF2-40B4-BE49-F238E27FC236}">
                <a16:creationId xmlns:a16="http://schemas.microsoft.com/office/drawing/2014/main" id="{52C416A6-F912-4BFB-A3DD-788FF6E30A1F}"/>
              </a:ext>
            </a:extLst>
          </p:cNvPr>
          <p:cNvCxnSpPr>
            <a:cxnSpLocks/>
          </p:cNvCxnSpPr>
          <p:nvPr/>
        </p:nvCxnSpPr>
        <p:spPr>
          <a:xfrm>
            <a:off x="6271382" y="2239860"/>
            <a:ext cx="108165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Rak koppling 122">
            <a:extLst>
              <a:ext uri="{FF2B5EF4-FFF2-40B4-BE49-F238E27FC236}">
                <a16:creationId xmlns:a16="http://schemas.microsoft.com/office/drawing/2014/main" id="{FD447F58-1C08-46CF-861E-57DF8888C060}"/>
              </a:ext>
            </a:extLst>
          </p:cNvPr>
          <p:cNvCxnSpPr>
            <a:cxnSpLocks/>
          </p:cNvCxnSpPr>
          <p:nvPr/>
        </p:nvCxnSpPr>
        <p:spPr>
          <a:xfrm>
            <a:off x="6271384" y="3458374"/>
            <a:ext cx="108165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Rak koppling 123">
            <a:extLst>
              <a:ext uri="{FF2B5EF4-FFF2-40B4-BE49-F238E27FC236}">
                <a16:creationId xmlns:a16="http://schemas.microsoft.com/office/drawing/2014/main" id="{D93287CB-7EA7-4C8F-9A18-3BD4C9350D9B}"/>
              </a:ext>
            </a:extLst>
          </p:cNvPr>
          <p:cNvCxnSpPr>
            <a:cxnSpLocks/>
          </p:cNvCxnSpPr>
          <p:nvPr/>
        </p:nvCxnSpPr>
        <p:spPr>
          <a:xfrm>
            <a:off x="6271382" y="3908007"/>
            <a:ext cx="108165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Rak koppling 124">
            <a:extLst>
              <a:ext uri="{FF2B5EF4-FFF2-40B4-BE49-F238E27FC236}">
                <a16:creationId xmlns:a16="http://schemas.microsoft.com/office/drawing/2014/main" id="{A48DC786-26C0-40A7-B5BA-7F2811AAE4E7}"/>
              </a:ext>
            </a:extLst>
          </p:cNvPr>
          <p:cNvCxnSpPr>
            <a:cxnSpLocks/>
          </p:cNvCxnSpPr>
          <p:nvPr/>
        </p:nvCxnSpPr>
        <p:spPr>
          <a:xfrm flipH="1">
            <a:off x="8123544" y="1851624"/>
            <a:ext cx="54074" cy="3034261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Rak koppling 126">
            <a:extLst>
              <a:ext uri="{FF2B5EF4-FFF2-40B4-BE49-F238E27FC236}">
                <a16:creationId xmlns:a16="http://schemas.microsoft.com/office/drawing/2014/main" id="{0B215D06-557D-4333-8A46-2E2EB13BE634}"/>
              </a:ext>
            </a:extLst>
          </p:cNvPr>
          <p:cNvCxnSpPr>
            <a:cxnSpLocks/>
          </p:cNvCxnSpPr>
          <p:nvPr/>
        </p:nvCxnSpPr>
        <p:spPr>
          <a:xfrm>
            <a:off x="8167176" y="2259346"/>
            <a:ext cx="132863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Rak koppling 127">
            <a:extLst>
              <a:ext uri="{FF2B5EF4-FFF2-40B4-BE49-F238E27FC236}">
                <a16:creationId xmlns:a16="http://schemas.microsoft.com/office/drawing/2014/main" id="{40CF0874-485C-4D91-9E19-1402B9B2B440}"/>
              </a:ext>
            </a:extLst>
          </p:cNvPr>
          <p:cNvCxnSpPr>
            <a:cxnSpLocks/>
          </p:cNvCxnSpPr>
          <p:nvPr/>
        </p:nvCxnSpPr>
        <p:spPr>
          <a:xfrm>
            <a:off x="8150581" y="3859697"/>
            <a:ext cx="132863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Rak koppling 128">
            <a:extLst>
              <a:ext uri="{FF2B5EF4-FFF2-40B4-BE49-F238E27FC236}">
                <a16:creationId xmlns:a16="http://schemas.microsoft.com/office/drawing/2014/main" id="{025ADFAD-0557-45BA-9A35-AF4E15F6AF61}"/>
              </a:ext>
            </a:extLst>
          </p:cNvPr>
          <p:cNvCxnSpPr>
            <a:cxnSpLocks/>
          </p:cNvCxnSpPr>
          <p:nvPr/>
        </p:nvCxnSpPr>
        <p:spPr>
          <a:xfrm>
            <a:off x="10059346" y="2897046"/>
            <a:ext cx="132863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Rak koppling 129">
            <a:extLst>
              <a:ext uri="{FF2B5EF4-FFF2-40B4-BE49-F238E27FC236}">
                <a16:creationId xmlns:a16="http://schemas.microsoft.com/office/drawing/2014/main" id="{71F83022-F05E-4EFE-B0AA-C8F6EC970D96}"/>
              </a:ext>
            </a:extLst>
          </p:cNvPr>
          <p:cNvCxnSpPr>
            <a:cxnSpLocks/>
          </p:cNvCxnSpPr>
          <p:nvPr/>
        </p:nvCxnSpPr>
        <p:spPr>
          <a:xfrm>
            <a:off x="8143333" y="4389704"/>
            <a:ext cx="132863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1" name="Rak koppling 130">
            <a:extLst>
              <a:ext uri="{FF2B5EF4-FFF2-40B4-BE49-F238E27FC236}">
                <a16:creationId xmlns:a16="http://schemas.microsoft.com/office/drawing/2014/main" id="{8FDBDA60-13C4-443A-85DC-919C8104EB11}"/>
              </a:ext>
            </a:extLst>
          </p:cNvPr>
          <p:cNvCxnSpPr>
            <a:cxnSpLocks/>
          </p:cNvCxnSpPr>
          <p:nvPr/>
        </p:nvCxnSpPr>
        <p:spPr>
          <a:xfrm>
            <a:off x="8123544" y="4885885"/>
            <a:ext cx="132863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Rak koppling 133">
            <a:extLst>
              <a:ext uri="{FF2B5EF4-FFF2-40B4-BE49-F238E27FC236}">
                <a16:creationId xmlns:a16="http://schemas.microsoft.com/office/drawing/2014/main" id="{394AE9BE-8CCE-44A6-8E3A-572D79DB95F0}"/>
              </a:ext>
            </a:extLst>
          </p:cNvPr>
          <p:cNvCxnSpPr>
            <a:cxnSpLocks/>
          </p:cNvCxnSpPr>
          <p:nvPr/>
        </p:nvCxnSpPr>
        <p:spPr>
          <a:xfrm flipH="1">
            <a:off x="4156557" y="1898924"/>
            <a:ext cx="3680" cy="133488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Rak koppling 134">
            <a:extLst>
              <a:ext uri="{FF2B5EF4-FFF2-40B4-BE49-F238E27FC236}">
                <a16:creationId xmlns:a16="http://schemas.microsoft.com/office/drawing/2014/main" id="{EBC912FF-5679-468A-AECC-48D99DAEF232}"/>
              </a:ext>
            </a:extLst>
          </p:cNvPr>
          <p:cNvCxnSpPr>
            <a:cxnSpLocks/>
          </p:cNvCxnSpPr>
          <p:nvPr/>
        </p:nvCxnSpPr>
        <p:spPr>
          <a:xfrm flipH="1">
            <a:off x="745442" y="2407274"/>
            <a:ext cx="3680" cy="133488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Rak koppling 135">
            <a:extLst>
              <a:ext uri="{FF2B5EF4-FFF2-40B4-BE49-F238E27FC236}">
                <a16:creationId xmlns:a16="http://schemas.microsoft.com/office/drawing/2014/main" id="{3391BC07-1CF5-4618-85EE-5EC2B4D8FFC8}"/>
              </a:ext>
            </a:extLst>
          </p:cNvPr>
          <p:cNvCxnSpPr>
            <a:cxnSpLocks/>
          </p:cNvCxnSpPr>
          <p:nvPr/>
        </p:nvCxnSpPr>
        <p:spPr>
          <a:xfrm>
            <a:off x="2193470" y="2010743"/>
            <a:ext cx="0" cy="225279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Rak koppling 137">
            <a:extLst>
              <a:ext uri="{FF2B5EF4-FFF2-40B4-BE49-F238E27FC236}">
                <a16:creationId xmlns:a16="http://schemas.microsoft.com/office/drawing/2014/main" id="{6EE4420A-C357-4BFE-A781-01A9BC4A60B5}"/>
              </a:ext>
            </a:extLst>
          </p:cNvPr>
          <p:cNvCxnSpPr>
            <a:cxnSpLocks/>
          </p:cNvCxnSpPr>
          <p:nvPr/>
        </p:nvCxnSpPr>
        <p:spPr>
          <a:xfrm>
            <a:off x="5757012" y="4070032"/>
            <a:ext cx="0" cy="164099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Rak koppling 138">
            <a:extLst>
              <a:ext uri="{FF2B5EF4-FFF2-40B4-BE49-F238E27FC236}">
                <a16:creationId xmlns:a16="http://schemas.microsoft.com/office/drawing/2014/main" id="{FF59C06D-A319-402C-9B09-74A121802278}"/>
              </a:ext>
            </a:extLst>
          </p:cNvPr>
          <p:cNvCxnSpPr>
            <a:cxnSpLocks/>
          </p:cNvCxnSpPr>
          <p:nvPr/>
        </p:nvCxnSpPr>
        <p:spPr>
          <a:xfrm>
            <a:off x="3725944" y="3534800"/>
            <a:ext cx="0" cy="11009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Rak koppling 140">
            <a:extLst>
              <a:ext uri="{FF2B5EF4-FFF2-40B4-BE49-F238E27FC236}">
                <a16:creationId xmlns:a16="http://schemas.microsoft.com/office/drawing/2014/main" id="{5E92CFB2-F27D-42A7-843E-A197C730DDDD}"/>
              </a:ext>
            </a:extLst>
          </p:cNvPr>
          <p:cNvCxnSpPr>
            <a:cxnSpLocks/>
          </p:cNvCxnSpPr>
          <p:nvPr/>
        </p:nvCxnSpPr>
        <p:spPr>
          <a:xfrm>
            <a:off x="1771318" y="3545078"/>
            <a:ext cx="0" cy="11009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Rak koppling 141">
            <a:extLst>
              <a:ext uri="{FF2B5EF4-FFF2-40B4-BE49-F238E27FC236}">
                <a16:creationId xmlns:a16="http://schemas.microsoft.com/office/drawing/2014/main" id="{AD803AB4-F99E-4811-99CD-98328E36C5A8}"/>
              </a:ext>
            </a:extLst>
          </p:cNvPr>
          <p:cNvCxnSpPr>
            <a:cxnSpLocks/>
          </p:cNvCxnSpPr>
          <p:nvPr/>
        </p:nvCxnSpPr>
        <p:spPr>
          <a:xfrm>
            <a:off x="5747099" y="3534800"/>
            <a:ext cx="0" cy="11009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2" name="Rak koppling 151">
            <a:extLst>
              <a:ext uri="{FF2B5EF4-FFF2-40B4-BE49-F238E27FC236}">
                <a16:creationId xmlns:a16="http://schemas.microsoft.com/office/drawing/2014/main" id="{2427F2AE-73EF-4174-9CF5-B1C413DF21C6}"/>
              </a:ext>
            </a:extLst>
          </p:cNvPr>
          <p:cNvCxnSpPr>
            <a:cxnSpLocks/>
          </p:cNvCxnSpPr>
          <p:nvPr/>
        </p:nvCxnSpPr>
        <p:spPr>
          <a:xfrm>
            <a:off x="750230" y="1860114"/>
            <a:ext cx="0" cy="11009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ktangel: rundade hörn 1">
            <a:extLst>
              <a:ext uri="{FF2B5EF4-FFF2-40B4-BE49-F238E27FC236}">
                <a16:creationId xmlns:a16="http://schemas.microsoft.com/office/drawing/2014/main" id="{F055D27B-3D7A-E98F-8132-E22BA1441496}"/>
              </a:ext>
            </a:extLst>
          </p:cNvPr>
          <p:cNvSpPr/>
          <p:nvPr/>
        </p:nvSpPr>
        <p:spPr>
          <a:xfrm>
            <a:off x="7519554" y="5262120"/>
            <a:ext cx="1995362" cy="602118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100" b="1" dirty="0">
                <a:latin typeface="Calibri Light"/>
                <a:cs typeface="Calibri Light"/>
              </a:rPr>
              <a:t>Barn- och elevhälsa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Mia Strömgren</a:t>
            </a:r>
            <a:br>
              <a:rPr lang="sv-SE" sz="1000" b="1" dirty="0">
                <a:latin typeface="Calibri Light"/>
                <a:cs typeface="Calibri Light"/>
              </a:rPr>
            </a:br>
            <a:endParaRPr lang="sv-SE" sz="1000" dirty="0">
              <a:latin typeface="Calibri Light"/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06871442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Rak koppling 28">
            <a:extLst>
              <a:ext uri="{FF2B5EF4-FFF2-40B4-BE49-F238E27FC236}">
                <a16:creationId xmlns:a16="http://schemas.microsoft.com/office/drawing/2014/main" id="{E5D40742-D965-4AA3-AFB8-643A86AB499E}"/>
              </a:ext>
            </a:extLst>
          </p:cNvPr>
          <p:cNvCxnSpPr>
            <a:cxnSpLocks/>
          </p:cNvCxnSpPr>
          <p:nvPr/>
        </p:nvCxnSpPr>
        <p:spPr>
          <a:xfrm>
            <a:off x="2994289" y="3446527"/>
            <a:ext cx="0" cy="4671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F2EEADC1-8F9E-4251-BD9D-D13F93D15D01}"/>
              </a:ext>
            </a:extLst>
          </p:cNvPr>
          <p:cNvCxnSpPr>
            <a:cxnSpLocks/>
          </p:cNvCxnSpPr>
          <p:nvPr/>
        </p:nvCxnSpPr>
        <p:spPr>
          <a:xfrm>
            <a:off x="879665" y="3429166"/>
            <a:ext cx="0" cy="4671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0DC2067C-7A89-4E9D-821B-D1A8B9BB235B}"/>
              </a:ext>
            </a:extLst>
          </p:cNvPr>
          <p:cNvCxnSpPr>
            <a:cxnSpLocks/>
          </p:cNvCxnSpPr>
          <p:nvPr/>
        </p:nvCxnSpPr>
        <p:spPr>
          <a:xfrm>
            <a:off x="7216095" y="3429000"/>
            <a:ext cx="0" cy="4671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099A6018-2D93-477A-80D2-D0766F350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1800" y="6063802"/>
            <a:ext cx="1269509" cy="603016"/>
          </a:xfrm>
          <a:prstGeom prst="rect">
            <a:avLst/>
          </a:prstGeom>
        </p:spPr>
      </p:pic>
      <p:cxnSp>
        <p:nvCxnSpPr>
          <p:cNvPr id="19" name="Rak koppling 18">
            <a:extLst>
              <a:ext uri="{FF2B5EF4-FFF2-40B4-BE49-F238E27FC236}">
                <a16:creationId xmlns:a16="http://schemas.microsoft.com/office/drawing/2014/main" id="{1934164C-4607-4910-9522-3752B4DE7769}"/>
              </a:ext>
            </a:extLst>
          </p:cNvPr>
          <p:cNvCxnSpPr>
            <a:cxnSpLocks/>
          </p:cNvCxnSpPr>
          <p:nvPr/>
        </p:nvCxnSpPr>
        <p:spPr>
          <a:xfrm flipH="1">
            <a:off x="879665" y="3430886"/>
            <a:ext cx="10432670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Rak koppling 21">
            <a:extLst>
              <a:ext uri="{FF2B5EF4-FFF2-40B4-BE49-F238E27FC236}">
                <a16:creationId xmlns:a16="http://schemas.microsoft.com/office/drawing/2014/main" id="{BDAC6BB5-A945-4E30-8A6C-F1C8037EC9E2}"/>
              </a:ext>
            </a:extLst>
          </p:cNvPr>
          <p:cNvCxnSpPr>
            <a:cxnSpLocks/>
          </p:cNvCxnSpPr>
          <p:nvPr/>
        </p:nvCxnSpPr>
        <p:spPr>
          <a:xfrm>
            <a:off x="6151021" y="709868"/>
            <a:ext cx="0" cy="2667336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ak koppling 25">
            <a:extLst>
              <a:ext uri="{FF2B5EF4-FFF2-40B4-BE49-F238E27FC236}">
                <a16:creationId xmlns:a16="http://schemas.microsoft.com/office/drawing/2014/main" id="{285AE7A9-C729-4D63-A4A3-96959026F060}"/>
              </a:ext>
            </a:extLst>
          </p:cNvPr>
          <p:cNvCxnSpPr>
            <a:cxnSpLocks/>
          </p:cNvCxnSpPr>
          <p:nvPr/>
        </p:nvCxnSpPr>
        <p:spPr>
          <a:xfrm>
            <a:off x="5037991" y="3446527"/>
            <a:ext cx="0" cy="4671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ak koppling 27">
            <a:extLst>
              <a:ext uri="{FF2B5EF4-FFF2-40B4-BE49-F238E27FC236}">
                <a16:creationId xmlns:a16="http://schemas.microsoft.com/office/drawing/2014/main" id="{80BE6424-0390-4B80-8697-AA6C51BB4199}"/>
              </a:ext>
            </a:extLst>
          </p:cNvPr>
          <p:cNvCxnSpPr>
            <a:cxnSpLocks/>
          </p:cNvCxnSpPr>
          <p:nvPr/>
        </p:nvCxnSpPr>
        <p:spPr>
          <a:xfrm>
            <a:off x="9218860" y="3438781"/>
            <a:ext cx="1" cy="46493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ktangel: rundade hörn 29">
            <a:extLst>
              <a:ext uri="{FF2B5EF4-FFF2-40B4-BE49-F238E27FC236}">
                <a16:creationId xmlns:a16="http://schemas.microsoft.com/office/drawing/2014/main" id="{0B1433C0-7060-4EB7-8C5A-E655F1BD391D}"/>
              </a:ext>
            </a:extLst>
          </p:cNvPr>
          <p:cNvSpPr/>
          <p:nvPr/>
        </p:nvSpPr>
        <p:spPr>
          <a:xfrm>
            <a:off x="4796419" y="404140"/>
            <a:ext cx="2599162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latin typeface="Calibri Light" panose="020F0302020204030204" pitchFamily="34" charset="0"/>
                <a:cs typeface="Calibri Light" panose="020F0302020204030204" pitchFamily="34" charset="0"/>
              </a:rPr>
              <a:t>Utbildningscentrum</a:t>
            </a:r>
          </a:p>
          <a:p>
            <a:pPr algn="ctr"/>
            <a: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  <a:t>Ellinor Häreskog</a:t>
            </a:r>
          </a:p>
        </p:txBody>
      </p:sp>
      <p:sp>
        <p:nvSpPr>
          <p:cNvPr id="39" name="Rektangel: rundade hörn 38">
            <a:extLst>
              <a:ext uri="{FF2B5EF4-FFF2-40B4-BE49-F238E27FC236}">
                <a16:creationId xmlns:a16="http://schemas.microsoft.com/office/drawing/2014/main" id="{12D439A5-4C55-4A77-805C-51223CA67643}"/>
              </a:ext>
            </a:extLst>
          </p:cNvPr>
          <p:cNvSpPr/>
          <p:nvPr/>
        </p:nvSpPr>
        <p:spPr>
          <a:xfrm>
            <a:off x="6641958" y="1214148"/>
            <a:ext cx="1539190" cy="57904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100" b="1" dirty="0">
                <a:latin typeface="Calibri Light"/>
                <a:cs typeface="Calibri Light"/>
              </a:rPr>
              <a:t>Administration</a:t>
            </a:r>
          </a:p>
          <a:p>
            <a:pPr algn="ctr"/>
            <a:r>
              <a:rPr lang="sv-SE" sz="1100" dirty="0">
                <a:latin typeface="Calibri Light"/>
                <a:cs typeface="Calibri Light"/>
              </a:rPr>
              <a:t>Vaktmästare</a:t>
            </a:r>
          </a:p>
          <a:p>
            <a:pPr algn="ctr"/>
            <a:r>
              <a:rPr lang="sv-SE" sz="1100" dirty="0">
                <a:latin typeface="Calibri Light"/>
                <a:cs typeface="Calibri Light"/>
              </a:rPr>
              <a:t>Bibliotek</a:t>
            </a:r>
            <a:endParaRPr lang="sv-SE" sz="1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8" name="Rektangel: rundade hörn 57">
            <a:extLst>
              <a:ext uri="{FF2B5EF4-FFF2-40B4-BE49-F238E27FC236}">
                <a16:creationId xmlns:a16="http://schemas.microsoft.com/office/drawing/2014/main" id="{42990484-167F-4CE1-9182-C9B5A0E7B77D}"/>
              </a:ext>
            </a:extLst>
          </p:cNvPr>
          <p:cNvSpPr/>
          <p:nvPr/>
        </p:nvSpPr>
        <p:spPr>
          <a:xfrm>
            <a:off x="145386" y="203948"/>
            <a:ext cx="2303997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Utbildningsnämnd</a:t>
            </a:r>
          </a:p>
          <a:p>
            <a:pPr algn="ctr"/>
            <a:r>
              <a:rPr lang="sv-SE" sz="120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Betty-Ann Nilsson (KD)</a:t>
            </a:r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BF5A8EA7-E8E0-42D9-A4FA-5A0E734AD61D}"/>
              </a:ext>
            </a:extLst>
          </p:cNvPr>
          <p:cNvCxnSpPr>
            <a:cxnSpLocks/>
            <a:endCxn id="39" idx="1"/>
          </p:cNvCxnSpPr>
          <p:nvPr/>
        </p:nvCxnSpPr>
        <p:spPr>
          <a:xfrm flipV="1">
            <a:off x="6151022" y="1503671"/>
            <a:ext cx="490936" cy="433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ktangel: rundade hörn 13">
            <a:extLst>
              <a:ext uri="{FF2B5EF4-FFF2-40B4-BE49-F238E27FC236}">
                <a16:creationId xmlns:a16="http://schemas.microsoft.com/office/drawing/2014/main" id="{97623808-6C8C-4756-BBBB-F6EB6542ECB0}"/>
              </a:ext>
            </a:extLst>
          </p:cNvPr>
          <p:cNvSpPr/>
          <p:nvPr/>
        </p:nvSpPr>
        <p:spPr>
          <a:xfrm>
            <a:off x="6641958" y="1834920"/>
            <a:ext cx="1648602" cy="154228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 dirty="0">
                <a:latin typeface="Calibri Light"/>
                <a:cs typeface="Calibri Light"/>
              </a:rPr>
              <a:t>Elevhälsa (UC &amp; </a:t>
            </a:r>
            <a:r>
              <a:rPr lang="sv-SE" sz="1100" b="1" dirty="0" err="1">
                <a:latin typeface="Calibri Light"/>
                <a:cs typeface="Calibri Light"/>
              </a:rPr>
              <a:t>FoG</a:t>
            </a:r>
            <a:r>
              <a:rPr lang="sv-SE" sz="1100" b="1" dirty="0">
                <a:latin typeface="Calibri Light"/>
                <a:cs typeface="Calibri Light"/>
              </a:rPr>
              <a:t>)</a:t>
            </a:r>
          </a:p>
          <a:p>
            <a:pPr algn="ctr"/>
            <a:r>
              <a:rPr lang="sv-SE" sz="1100" dirty="0">
                <a:latin typeface="Calibri Light"/>
                <a:cs typeface="Calibri Light"/>
              </a:rPr>
              <a:t>Mia Strömgren</a:t>
            </a:r>
          </a:p>
          <a:p>
            <a:pPr algn="ctr"/>
            <a:endParaRPr lang="sv-SE" sz="1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dirty="0">
                <a:latin typeface="Calibri Light"/>
                <a:cs typeface="Calibri Light"/>
              </a:rPr>
              <a:t>Elevhem</a:t>
            </a:r>
          </a:p>
          <a:p>
            <a:pPr algn="ctr"/>
            <a:r>
              <a:rPr lang="sv-SE" sz="1100" dirty="0">
                <a:latin typeface="Calibri Light"/>
                <a:cs typeface="Calibri Light"/>
              </a:rPr>
              <a:t>Kuratorer</a:t>
            </a:r>
          </a:p>
          <a:p>
            <a:pPr algn="ctr"/>
            <a:r>
              <a:rPr lang="sv-SE" sz="1100" dirty="0">
                <a:latin typeface="Calibri Light"/>
                <a:cs typeface="Calibri Light"/>
              </a:rPr>
              <a:t>Skolsköterskor</a:t>
            </a:r>
          </a:p>
          <a:p>
            <a:pPr algn="ctr"/>
            <a:r>
              <a:rPr lang="sv-SE" sz="1100" dirty="0">
                <a:latin typeface="Calibri Light"/>
                <a:cs typeface="Calibri Light"/>
              </a:rPr>
              <a:t>Pedagoger </a:t>
            </a:r>
            <a:endParaRPr lang="sv-SE" sz="1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 dirty="0">
                <a:latin typeface="Calibri Light"/>
                <a:cs typeface="Calibri Light"/>
              </a:rPr>
              <a:t>Logopeder</a:t>
            </a:r>
          </a:p>
        </p:txBody>
      </p:sp>
      <p:cxnSp>
        <p:nvCxnSpPr>
          <p:cNvPr id="15" name="Rak koppling 14">
            <a:extLst>
              <a:ext uri="{FF2B5EF4-FFF2-40B4-BE49-F238E27FC236}">
                <a16:creationId xmlns:a16="http://schemas.microsoft.com/office/drawing/2014/main" id="{D6B232FF-8C9D-4EF4-9280-C2B26D298815}"/>
              </a:ext>
            </a:extLst>
          </p:cNvPr>
          <p:cNvCxnSpPr>
            <a:cxnSpLocks/>
          </p:cNvCxnSpPr>
          <p:nvPr/>
        </p:nvCxnSpPr>
        <p:spPr>
          <a:xfrm>
            <a:off x="6156484" y="2365094"/>
            <a:ext cx="490936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ktangel: rundade hörn 16">
            <a:extLst>
              <a:ext uri="{FF2B5EF4-FFF2-40B4-BE49-F238E27FC236}">
                <a16:creationId xmlns:a16="http://schemas.microsoft.com/office/drawing/2014/main" id="{BBE60DBE-4643-4B44-A675-1B1DDE1B7367}"/>
              </a:ext>
            </a:extLst>
          </p:cNvPr>
          <p:cNvSpPr/>
          <p:nvPr/>
        </p:nvSpPr>
        <p:spPr>
          <a:xfrm>
            <a:off x="174087" y="3849508"/>
            <a:ext cx="1707978" cy="1568449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Skolenhet 1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David </a:t>
            </a:r>
            <a:r>
              <a:rPr lang="sv-SE" sz="1000" err="1">
                <a:latin typeface="Calibri Light"/>
                <a:cs typeface="Calibri Light"/>
              </a:rPr>
              <a:t>Fellgård</a:t>
            </a:r>
            <a:endParaRPr lang="sv-SE" sz="1000">
              <a:latin typeface="Calibri Light"/>
              <a:cs typeface="Calibri Light"/>
            </a:endParaRPr>
          </a:p>
          <a:p>
            <a:pPr algn="ctr"/>
            <a:endParaRPr lang="sv-SE" sz="1000">
              <a:latin typeface="Calibri Light"/>
              <a:ea typeface="+mn-lt"/>
              <a:cs typeface="Calibri Light"/>
            </a:endParaRPr>
          </a:p>
          <a:p>
            <a:pPr algn="ctr"/>
            <a:r>
              <a:rPr lang="sv-SE" sz="1000">
                <a:latin typeface="Calibri Light"/>
                <a:ea typeface="+mn-lt"/>
                <a:cs typeface="Calibri Light"/>
              </a:rPr>
              <a:t>SYV</a:t>
            </a:r>
          </a:p>
          <a:p>
            <a:pPr algn="ctr"/>
            <a:r>
              <a:rPr lang="sv-SE" sz="1000">
                <a:latin typeface="Calibri Light"/>
                <a:ea typeface="+mn-lt"/>
                <a:cs typeface="Calibri Light"/>
              </a:rPr>
              <a:t>Teknikprogrammet</a:t>
            </a:r>
          </a:p>
          <a:p>
            <a:pPr algn="ctr"/>
            <a:r>
              <a:rPr lang="sv-SE" sz="1000">
                <a:latin typeface="Calibri Light"/>
                <a:ea typeface="+mn-lt"/>
                <a:cs typeface="Calibri Light"/>
              </a:rPr>
              <a:t>Industriprogrammet</a:t>
            </a:r>
          </a:p>
          <a:p>
            <a:pPr algn="ctr"/>
            <a:r>
              <a:rPr lang="sv-SE" sz="1000">
                <a:latin typeface="Calibri Light"/>
                <a:ea typeface="+mn-lt"/>
                <a:cs typeface="Calibri Light"/>
              </a:rPr>
              <a:t>Naturvetenskaps-programmet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8" name="Rektangel: rundade hörn 17">
            <a:extLst>
              <a:ext uri="{FF2B5EF4-FFF2-40B4-BE49-F238E27FC236}">
                <a16:creationId xmlns:a16="http://schemas.microsoft.com/office/drawing/2014/main" id="{11FCEBB9-6C47-466A-B7EA-1FB153F5BD5D}"/>
              </a:ext>
            </a:extLst>
          </p:cNvPr>
          <p:cNvSpPr/>
          <p:nvPr/>
        </p:nvSpPr>
        <p:spPr>
          <a:xfrm>
            <a:off x="6541728" y="5434324"/>
            <a:ext cx="1383025" cy="125895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Delegation </a:t>
            </a:r>
          </a:p>
          <a:p>
            <a:pPr algn="ctr"/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Cathrine Engman</a:t>
            </a:r>
            <a:endParaRPr lang="en-US"/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Specialidrott  Fotbollsgymnasiet Ishockeygymnasiet Skidgymnasiet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 b="1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Rektangel: rundade hörn 19">
            <a:extLst>
              <a:ext uri="{FF2B5EF4-FFF2-40B4-BE49-F238E27FC236}">
                <a16:creationId xmlns:a16="http://schemas.microsoft.com/office/drawing/2014/main" id="{73B2B980-6D87-4189-860B-BCB7B7D95D7B}"/>
              </a:ext>
            </a:extLst>
          </p:cNvPr>
          <p:cNvSpPr/>
          <p:nvPr/>
        </p:nvSpPr>
        <p:spPr>
          <a:xfrm>
            <a:off x="4060168" y="3861565"/>
            <a:ext cx="1993336" cy="1572758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Skolenhet 3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Birgit Zakrisson</a:t>
            </a:r>
          </a:p>
          <a:p>
            <a:pPr algn="ctr"/>
            <a:endParaRPr lang="sv-SE" sz="1000">
              <a:latin typeface="Calibri Light"/>
              <a:cs typeface="Calibri Light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Studiegård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Barn- och fritidsprogrammet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El- och elenergiprogrammet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Restaurang- och livsmedelsprogrammet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Vård- och omsorgsprogrammet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1" name="Rektangel: rundade hörn 20">
            <a:extLst>
              <a:ext uri="{FF2B5EF4-FFF2-40B4-BE49-F238E27FC236}">
                <a16:creationId xmlns:a16="http://schemas.microsoft.com/office/drawing/2014/main" id="{BC300C48-94E8-40EE-959B-C69165E17092}"/>
              </a:ext>
            </a:extLst>
          </p:cNvPr>
          <p:cNvSpPr/>
          <p:nvPr/>
        </p:nvSpPr>
        <p:spPr>
          <a:xfrm>
            <a:off x="6220974" y="3882203"/>
            <a:ext cx="1998591" cy="1424433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000" b="1">
                <a:latin typeface="Calibri Light"/>
                <a:cs typeface="Calibri Light"/>
              </a:rPr>
              <a:t>Skolenhet 4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Neil Duncan</a:t>
            </a:r>
          </a:p>
          <a:p>
            <a:pPr algn="ctr"/>
            <a:endParaRPr lang="sv-SE" sz="1000">
              <a:latin typeface="Calibri Light"/>
              <a:cs typeface="Calibri Light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Bygg och anläggning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Estetiska programmet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Ekonomiprogrammet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Samhällsvetenskapsprogrammet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3" name="Rektangel: rundade hörn 22">
            <a:extLst>
              <a:ext uri="{FF2B5EF4-FFF2-40B4-BE49-F238E27FC236}">
                <a16:creationId xmlns:a16="http://schemas.microsoft.com/office/drawing/2014/main" id="{3A1BE11C-7C4F-4AD4-9368-EC759C0AC355}"/>
              </a:ext>
            </a:extLst>
          </p:cNvPr>
          <p:cNvSpPr/>
          <p:nvPr/>
        </p:nvSpPr>
        <p:spPr>
          <a:xfrm>
            <a:off x="8431822" y="3861565"/>
            <a:ext cx="1720030" cy="1414733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Skolenhet 5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Johan Danielsson</a:t>
            </a:r>
          </a:p>
          <a:p>
            <a:pPr algn="ctr"/>
            <a:endParaRPr lang="sv-SE" sz="1000">
              <a:latin typeface="Calibri Light"/>
              <a:cs typeface="Calibri Light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KOMVUX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SFI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Högskoleutbildning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4" name="Rektangel: rundade hörn 23">
            <a:extLst>
              <a:ext uri="{FF2B5EF4-FFF2-40B4-BE49-F238E27FC236}">
                <a16:creationId xmlns:a16="http://schemas.microsoft.com/office/drawing/2014/main" id="{771D86C8-031A-4E62-9DE0-7E6564873070}"/>
              </a:ext>
            </a:extLst>
          </p:cNvPr>
          <p:cNvSpPr/>
          <p:nvPr/>
        </p:nvSpPr>
        <p:spPr>
          <a:xfrm>
            <a:off x="2099639" y="3845207"/>
            <a:ext cx="1789301" cy="1572757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Skolenhet 2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Camilla Persson</a:t>
            </a:r>
          </a:p>
          <a:p>
            <a:pPr algn="ctr"/>
            <a:endParaRPr lang="sv-SE" sz="1000">
              <a:latin typeface="Calibri Light"/>
              <a:cs typeface="Calibri Light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Introduktionsprogrammen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Studieverkstad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Fordon- och transportprogrammet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Utvecklingsuppdrag </a:t>
            </a:r>
            <a:r>
              <a:rPr lang="sv-SE" sz="1000" err="1">
                <a:latin typeface="Calibri Light"/>
                <a:cs typeface="Calibri Light"/>
              </a:rPr>
              <a:t>gy</a:t>
            </a:r>
            <a:endParaRPr lang="sv-SE" sz="1000">
              <a:latin typeface="Calibri Light"/>
              <a:cs typeface="Calibri Light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35" name="Platshållare för bild 2">
            <a:extLst>
              <a:ext uri="{FF2B5EF4-FFF2-40B4-BE49-F238E27FC236}">
                <a16:creationId xmlns:a16="http://schemas.microsoft.com/office/drawing/2014/main" id="{28DCB330-08CA-496A-BE45-6233ECE5E0C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275" r="20275"/>
          <a:stretch>
            <a:fillRect/>
          </a:stretch>
        </p:blipFill>
        <p:spPr>
          <a:xfrm>
            <a:off x="8226518" y="-443557"/>
            <a:ext cx="3965482" cy="2191918"/>
          </a:xfrm>
          <a:prstGeom prst="rect">
            <a:avLst/>
          </a:prstGeom>
        </p:spPr>
      </p:pic>
      <p:cxnSp>
        <p:nvCxnSpPr>
          <p:cNvPr id="25" name="Rak koppling 26">
            <a:extLst>
              <a:ext uri="{FF2B5EF4-FFF2-40B4-BE49-F238E27FC236}">
                <a16:creationId xmlns:a16="http://schemas.microsoft.com/office/drawing/2014/main" id="{472CBCE8-AF5E-460B-BA5E-7EB4C9F9B275}"/>
              </a:ext>
            </a:extLst>
          </p:cNvPr>
          <p:cNvCxnSpPr>
            <a:cxnSpLocks/>
          </p:cNvCxnSpPr>
          <p:nvPr/>
        </p:nvCxnSpPr>
        <p:spPr>
          <a:xfrm flipH="1">
            <a:off x="7216095" y="5306636"/>
            <a:ext cx="0" cy="18136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ktangel: rundade hörn 1">
            <a:extLst>
              <a:ext uri="{FF2B5EF4-FFF2-40B4-BE49-F238E27FC236}">
                <a16:creationId xmlns:a16="http://schemas.microsoft.com/office/drawing/2014/main" id="{8FA6C731-A15D-27C2-3B15-BF8D77CB9917}"/>
              </a:ext>
            </a:extLst>
          </p:cNvPr>
          <p:cNvSpPr/>
          <p:nvPr/>
        </p:nvSpPr>
        <p:spPr>
          <a:xfrm>
            <a:off x="10409663" y="3849509"/>
            <a:ext cx="1720030" cy="1414729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Skolenhet 6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Kicki Lindblad</a:t>
            </a:r>
          </a:p>
          <a:p>
            <a:pPr algn="ctr"/>
            <a:endParaRPr lang="sv-SE" sz="1000">
              <a:latin typeface="Calibri Light"/>
              <a:cs typeface="Calibri Light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Anpassad grundskola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Anpassad gymnasieskola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LSS-fritids korttidstillsyn fr 12 år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LSS elevhem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3DAD2C22-899F-B3A8-F711-F224AC65159B}"/>
              </a:ext>
            </a:extLst>
          </p:cNvPr>
          <p:cNvCxnSpPr>
            <a:cxnSpLocks/>
          </p:cNvCxnSpPr>
          <p:nvPr/>
        </p:nvCxnSpPr>
        <p:spPr>
          <a:xfrm>
            <a:off x="11294159" y="3417273"/>
            <a:ext cx="1" cy="46493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40807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87F9D36F-2149-754A-919F-9781D18FE9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>
                <a:hlinkClick r:id="rId3"/>
              </a:rPr>
              <a:t>http://www.lycksele.se/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0883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BC0F0BBA-274B-92D9-372F-6E0C4A3C7902}"/>
              </a:ext>
            </a:extLst>
          </p:cNvPr>
          <p:cNvCxnSpPr>
            <a:cxnSpLocks/>
          </p:cNvCxnSpPr>
          <p:nvPr/>
        </p:nvCxnSpPr>
        <p:spPr>
          <a:xfrm flipV="1">
            <a:off x="2067193" y="4431971"/>
            <a:ext cx="2196785" cy="26253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textruta 55">
            <a:extLst>
              <a:ext uri="{FF2B5EF4-FFF2-40B4-BE49-F238E27FC236}">
                <a16:creationId xmlns:a16="http://schemas.microsoft.com/office/drawing/2014/main" id="{B4BF7338-7982-46E8-B983-AFF7C0C25987}"/>
              </a:ext>
            </a:extLst>
          </p:cNvPr>
          <p:cNvSpPr txBox="1"/>
          <p:nvPr/>
        </p:nvSpPr>
        <p:spPr>
          <a:xfrm>
            <a:off x="934934" y="2144349"/>
            <a:ext cx="19892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i="1">
                <a:latin typeface="Calibri Light" panose="020F0302020204030204" pitchFamily="34" charset="0"/>
                <a:cs typeface="Calibri Light" panose="020F0302020204030204" pitchFamily="34" charset="0"/>
              </a:rPr>
              <a:t>Val- och arvodesberedning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264920" y="274638"/>
            <a:ext cx="9017318" cy="1143000"/>
          </a:xfrm>
        </p:spPr>
        <p:txBody>
          <a:bodyPr>
            <a:normAutofit/>
          </a:bodyPr>
          <a:lstStyle/>
          <a:p>
            <a:r>
              <a:rPr lang="sv-SE" sz="3700" b="1">
                <a:latin typeface="Calibri" panose="020F0502020204030204" pitchFamily="34" charset="0"/>
                <a:cs typeface="Calibri" panose="020F0502020204030204" pitchFamily="34" charset="0"/>
              </a:rPr>
              <a:t>Politisk organisation</a:t>
            </a:r>
          </a:p>
        </p:txBody>
      </p:sp>
      <p:pic>
        <p:nvPicPr>
          <p:cNvPr id="25" name="Bildobjekt 24">
            <a:extLst>
              <a:ext uri="{FF2B5EF4-FFF2-40B4-BE49-F238E27FC236}">
                <a16:creationId xmlns:a16="http://schemas.microsoft.com/office/drawing/2014/main" id="{C9671B6D-F282-482F-AD11-B72A84BF46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8960" y="6066920"/>
            <a:ext cx="1191709" cy="566061"/>
          </a:xfrm>
          <a:prstGeom prst="rect">
            <a:avLst/>
          </a:prstGeom>
        </p:spPr>
      </p:pic>
      <p:cxnSp>
        <p:nvCxnSpPr>
          <p:cNvPr id="26" name="Rak koppling 25">
            <a:extLst>
              <a:ext uri="{FF2B5EF4-FFF2-40B4-BE49-F238E27FC236}">
                <a16:creationId xmlns:a16="http://schemas.microsoft.com/office/drawing/2014/main" id="{493C6829-2A44-430F-A67D-28DFA779230B}"/>
              </a:ext>
            </a:extLst>
          </p:cNvPr>
          <p:cNvCxnSpPr>
            <a:cxnSpLocks/>
          </p:cNvCxnSpPr>
          <p:nvPr/>
        </p:nvCxnSpPr>
        <p:spPr>
          <a:xfrm>
            <a:off x="4713156" y="3889774"/>
            <a:ext cx="3640578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34805BAD-0013-4462-9D72-D4C0C9EA138C}"/>
              </a:ext>
            </a:extLst>
          </p:cNvPr>
          <p:cNvCxnSpPr>
            <a:cxnSpLocks/>
          </p:cNvCxnSpPr>
          <p:nvPr/>
        </p:nvCxnSpPr>
        <p:spPr>
          <a:xfrm>
            <a:off x="2011041" y="5932429"/>
            <a:ext cx="6136109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ak koppling 27">
            <a:extLst>
              <a:ext uri="{FF2B5EF4-FFF2-40B4-BE49-F238E27FC236}">
                <a16:creationId xmlns:a16="http://schemas.microsoft.com/office/drawing/2014/main" id="{D53A9749-47DE-4678-A56A-67E625EE33A8}"/>
              </a:ext>
            </a:extLst>
          </p:cNvPr>
          <p:cNvCxnSpPr>
            <a:cxnSpLocks/>
          </p:cNvCxnSpPr>
          <p:nvPr/>
        </p:nvCxnSpPr>
        <p:spPr>
          <a:xfrm>
            <a:off x="3919072" y="4411270"/>
            <a:ext cx="794084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Rak koppling 28">
            <a:extLst>
              <a:ext uri="{FF2B5EF4-FFF2-40B4-BE49-F238E27FC236}">
                <a16:creationId xmlns:a16="http://schemas.microsoft.com/office/drawing/2014/main" id="{4E515ED0-BE55-40F8-A453-E32EE8C4D6F3}"/>
              </a:ext>
            </a:extLst>
          </p:cNvPr>
          <p:cNvCxnSpPr>
            <a:cxnSpLocks/>
          </p:cNvCxnSpPr>
          <p:nvPr/>
        </p:nvCxnSpPr>
        <p:spPr>
          <a:xfrm>
            <a:off x="2067193" y="5184365"/>
            <a:ext cx="2653985" cy="641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Rak koppling 29">
            <a:extLst>
              <a:ext uri="{FF2B5EF4-FFF2-40B4-BE49-F238E27FC236}">
                <a16:creationId xmlns:a16="http://schemas.microsoft.com/office/drawing/2014/main" id="{0FF83423-A390-40A2-94EE-8C74C04755A3}"/>
              </a:ext>
            </a:extLst>
          </p:cNvPr>
          <p:cNvCxnSpPr>
            <a:cxnSpLocks/>
          </p:cNvCxnSpPr>
          <p:nvPr/>
        </p:nvCxnSpPr>
        <p:spPr>
          <a:xfrm>
            <a:off x="2789087" y="2293712"/>
            <a:ext cx="794084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1F157693-57CD-4D31-9A49-9D440848695E}"/>
              </a:ext>
            </a:extLst>
          </p:cNvPr>
          <p:cNvCxnSpPr>
            <a:cxnSpLocks/>
          </p:cNvCxnSpPr>
          <p:nvPr/>
        </p:nvCxnSpPr>
        <p:spPr>
          <a:xfrm>
            <a:off x="5821046" y="2117244"/>
            <a:ext cx="1668379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703C630D-809A-4EFC-9AFE-611AF26EF293}"/>
              </a:ext>
            </a:extLst>
          </p:cNvPr>
          <p:cNvCxnSpPr>
            <a:cxnSpLocks/>
          </p:cNvCxnSpPr>
          <p:nvPr/>
        </p:nvCxnSpPr>
        <p:spPr>
          <a:xfrm>
            <a:off x="5331760" y="2360512"/>
            <a:ext cx="1106906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ektangel: rundade hörn 33">
            <a:extLst>
              <a:ext uri="{FF2B5EF4-FFF2-40B4-BE49-F238E27FC236}">
                <a16:creationId xmlns:a16="http://schemas.microsoft.com/office/drawing/2014/main" id="{568AB70D-51F6-47F1-8A51-3814E0D7C045}"/>
              </a:ext>
            </a:extLst>
          </p:cNvPr>
          <p:cNvSpPr/>
          <p:nvPr/>
        </p:nvSpPr>
        <p:spPr>
          <a:xfrm>
            <a:off x="3444853" y="1956424"/>
            <a:ext cx="2536608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37F99797-16E1-4E13-B215-5FC94D6651D1}"/>
              </a:ext>
            </a:extLst>
          </p:cNvPr>
          <p:cNvSpPr txBox="1"/>
          <p:nvPr/>
        </p:nvSpPr>
        <p:spPr>
          <a:xfrm>
            <a:off x="3444854" y="2005850"/>
            <a:ext cx="2536607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800" b="1">
                <a:latin typeface="Calibri Light"/>
                <a:cs typeface="Calibri Light"/>
              </a:rPr>
              <a:t>Kommunfullmäktige</a:t>
            </a:r>
            <a:br>
              <a:rPr lang="sv-SE" sz="18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200">
                <a:latin typeface="Calibri Light"/>
                <a:cs typeface="Calibri Light"/>
              </a:rPr>
              <a:t>Tomas Jakobsson (KD)</a:t>
            </a:r>
            <a:endParaRPr lang="sv-SE" sz="1800">
              <a:latin typeface="Calibri Light"/>
              <a:cs typeface="Calibri Light"/>
            </a:endParaRPr>
          </a:p>
        </p:txBody>
      </p:sp>
      <p:sp>
        <p:nvSpPr>
          <p:cNvPr id="36" name="Rektangel: rundade hörn 35">
            <a:extLst>
              <a:ext uri="{FF2B5EF4-FFF2-40B4-BE49-F238E27FC236}">
                <a16:creationId xmlns:a16="http://schemas.microsoft.com/office/drawing/2014/main" id="{678878E0-B78B-44B7-9CB8-1A99BB275324}"/>
              </a:ext>
            </a:extLst>
          </p:cNvPr>
          <p:cNvSpPr/>
          <p:nvPr/>
        </p:nvSpPr>
        <p:spPr>
          <a:xfrm>
            <a:off x="2345966" y="4007678"/>
            <a:ext cx="2047329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39FA0BA5-B421-4C22-9503-0BFE163A8AF3}"/>
              </a:ext>
            </a:extLst>
          </p:cNvPr>
          <p:cNvSpPr txBox="1"/>
          <p:nvPr/>
        </p:nvSpPr>
        <p:spPr>
          <a:xfrm>
            <a:off x="2337946" y="4049122"/>
            <a:ext cx="2047328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800" b="1">
                <a:latin typeface="Calibri Light"/>
                <a:cs typeface="Calibri Light"/>
              </a:rPr>
              <a:t>Myndighetsnämnd</a:t>
            </a:r>
          </a:p>
          <a:p>
            <a:pPr algn="ctr"/>
            <a:r>
              <a:rPr lang="sv-SE" sz="1200">
                <a:latin typeface="Calibri Light"/>
                <a:cs typeface="Calibri Light"/>
              </a:rPr>
              <a:t>Andreas Blomqvist (KD)</a:t>
            </a:r>
          </a:p>
        </p:txBody>
      </p:sp>
      <p:sp>
        <p:nvSpPr>
          <p:cNvPr id="38" name="Rektangel: rundade hörn 37">
            <a:extLst>
              <a:ext uri="{FF2B5EF4-FFF2-40B4-BE49-F238E27FC236}">
                <a16:creationId xmlns:a16="http://schemas.microsoft.com/office/drawing/2014/main" id="{1B82E5C3-C2EF-47F6-8E10-59AEE2BDC1B8}"/>
              </a:ext>
            </a:extLst>
          </p:cNvPr>
          <p:cNvSpPr/>
          <p:nvPr/>
        </p:nvSpPr>
        <p:spPr>
          <a:xfrm>
            <a:off x="5554397" y="5527213"/>
            <a:ext cx="2360143" cy="822737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800">
                <a:solidFill>
                  <a:schemeClr val="tx1"/>
                </a:solidFill>
              </a:rPr>
              <a:t>Överförmyndarnämnd i södra </a:t>
            </a:r>
            <a:r>
              <a:rPr lang="sv-SE">
                <a:solidFill>
                  <a:schemeClr val="tx1"/>
                </a:solidFill>
              </a:rPr>
              <a:t>L</a:t>
            </a:r>
            <a:r>
              <a:rPr lang="sv-SE" sz="1800">
                <a:solidFill>
                  <a:schemeClr val="tx1"/>
                </a:solidFill>
              </a:rPr>
              <a:t>appland</a:t>
            </a:r>
          </a:p>
          <a:p>
            <a:pPr algn="ctr"/>
            <a:r>
              <a:rPr lang="sv-SE" sz="1200">
                <a:solidFill>
                  <a:schemeClr val="tx1"/>
                </a:solidFill>
              </a:rPr>
              <a:t>Jon </a:t>
            </a:r>
            <a:r>
              <a:rPr lang="sv-SE" sz="1200" err="1">
                <a:solidFill>
                  <a:schemeClr val="tx1"/>
                </a:solidFill>
              </a:rPr>
              <a:t>Essebro</a:t>
            </a:r>
            <a:r>
              <a:rPr lang="sv-SE" sz="1200">
                <a:solidFill>
                  <a:schemeClr val="tx1"/>
                </a:solidFill>
              </a:rPr>
              <a:t> (C)</a:t>
            </a:r>
            <a:endParaRPr lang="sv-SE" sz="1200">
              <a:solidFill>
                <a:schemeClr val="tx1"/>
              </a:solidFill>
              <a:cs typeface="Calibri"/>
            </a:endParaRPr>
          </a:p>
        </p:txBody>
      </p:sp>
      <p:sp>
        <p:nvSpPr>
          <p:cNvPr id="40" name="Rektangel: rundade hörn 39">
            <a:extLst>
              <a:ext uri="{FF2B5EF4-FFF2-40B4-BE49-F238E27FC236}">
                <a16:creationId xmlns:a16="http://schemas.microsoft.com/office/drawing/2014/main" id="{54BF20B4-D4C5-47A3-B038-7486A18A0F63}"/>
              </a:ext>
            </a:extLst>
          </p:cNvPr>
          <p:cNvSpPr/>
          <p:nvPr/>
        </p:nvSpPr>
        <p:spPr>
          <a:xfrm>
            <a:off x="5610543" y="3457518"/>
            <a:ext cx="2303997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8DE6F72E-8CAA-44DE-99DE-BB2BB3EF01AF}"/>
              </a:ext>
            </a:extLst>
          </p:cNvPr>
          <p:cNvSpPr txBox="1"/>
          <p:nvPr/>
        </p:nvSpPr>
        <p:spPr>
          <a:xfrm>
            <a:off x="5610542" y="3504444"/>
            <a:ext cx="23039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800" b="1">
                <a:latin typeface="Calibri Light" panose="020F0302020204030204" pitchFamily="34" charset="0"/>
                <a:cs typeface="Calibri Light" panose="020F0302020204030204" pitchFamily="34" charset="0"/>
              </a:rPr>
              <a:t>Kommunstyrelse</a:t>
            </a:r>
          </a:p>
          <a:p>
            <a:pPr algn="ctr"/>
            <a:r>
              <a:rPr lang="sv-SE" sz="1200">
                <a:latin typeface="Calibri Light" panose="020F0302020204030204" pitchFamily="34" charset="0"/>
                <a:cs typeface="Calibri Light" panose="020F0302020204030204" pitchFamily="34" charset="0"/>
              </a:rPr>
              <a:t>Roland Sjögren (KD)</a:t>
            </a:r>
          </a:p>
        </p:txBody>
      </p:sp>
      <p:sp>
        <p:nvSpPr>
          <p:cNvPr id="44" name="Rektangel: rundade hörn 43">
            <a:extLst>
              <a:ext uri="{FF2B5EF4-FFF2-40B4-BE49-F238E27FC236}">
                <a16:creationId xmlns:a16="http://schemas.microsoft.com/office/drawing/2014/main" id="{37E3BBE9-0C85-4F05-852C-812473AE67FF}"/>
              </a:ext>
            </a:extLst>
          </p:cNvPr>
          <p:cNvSpPr/>
          <p:nvPr/>
        </p:nvSpPr>
        <p:spPr>
          <a:xfrm>
            <a:off x="7359123" y="1963959"/>
            <a:ext cx="3173487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12CCB53A-F2BD-441D-9356-32ED0629C410}"/>
              </a:ext>
            </a:extLst>
          </p:cNvPr>
          <p:cNvSpPr txBox="1"/>
          <p:nvPr/>
        </p:nvSpPr>
        <p:spPr>
          <a:xfrm>
            <a:off x="7363043" y="1924192"/>
            <a:ext cx="32914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>
                <a:latin typeface="Calibri Light" panose="020F0302020204030204" pitchFamily="34" charset="0"/>
                <a:cs typeface="Calibri Light" panose="020F0302020204030204" pitchFamily="34" charset="0"/>
              </a:rPr>
              <a:t>Kommunalförbund</a:t>
            </a:r>
          </a:p>
          <a:p>
            <a:pPr algn="ctr"/>
            <a: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  <a:t>LYSTKOM, </a:t>
            </a:r>
            <a:r>
              <a:rPr lang="sv-SE" sz="1200">
                <a:latin typeface="Calibri Light" panose="020F0302020204030204" pitchFamily="34" charset="0"/>
                <a:cs typeface="Calibri Light" panose="020F0302020204030204" pitchFamily="34" charset="0"/>
              </a:rPr>
              <a:t>Roland Sjögren (KD)</a:t>
            </a:r>
          </a:p>
          <a:p>
            <a:pPr algn="ctr"/>
            <a: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  <a:t>(Akademi Norr)</a:t>
            </a:r>
          </a:p>
        </p:txBody>
      </p:sp>
      <p:sp>
        <p:nvSpPr>
          <p:cNvPr id="48" name="Rektangel: rundade hörn 47">
            <a:extLst>
              <a:ext uri="{FF2B5EF4-FFF2-40B4-BE49-F238E27FC236}">
                <a16:creationId xmlns:a16="http://schemas.microsoft.com/office/drawing/2014/main" id="{7DF5EF0D-74B1-4EE7-82F5-3B0A71524DB9}"/>
              </a:ext>
            </a:extLst>
          </p:cNvPr>
          <p:cNvSpPr/>
          <p:nvPr/>
        </p:nvSpPr>
        <p:spPr>
          <a:xfrm>
            <a:off x="2353986" y="4766109"/>
            <a:ext cx="2047330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50" name="textruta 49">
            <a:extLst>
              <a:ext uri="{FF2B5EF4-FFF2-40B4-BE49-F238E27FC236}">
                <a16:creationId xmlns:a16="http://schemas.microsoft.com/office/drawing/2014/main" id="{81583941-1FF7-4960-9671-D1064A8ADB1D}"/>
              </a:ext>
            </a:extLst>
          </p:cNvPr>
          <p:cNvSpPr txBox="1"/>
          <p:nvPr/>
        </p:nvSpPr>
        <p:spPr>
          <a:xfrm>
            <a:off x="2353987" y="4815234"/>
            <a:ext cx="20473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800" b="1">
                <a:latin typeface="Calibri Light" panose="020F0302020204030204" pitchFamily="34" charset="0"/>
                <a:cs typeface="Calibri Light" panose="020F0302020204030204" pitchFamily="34" charset="0"/>
              </a:rPr>
              <a:t>Socialnämnd</a:t>
            </a:r>
          </a:p>
          <a:p>
            <a:pPr algn="ctr"/>
            <a:r>
              <a:rPr lang="sv-SE" sz="1200">
                <a:latin typeface="Calibri Light" panose="020F0302020204030204" pitchFamily="34" charset="0"/>
                <a:cs typeface="Calibri Light" panose="020F0302020204030204" pitchFamily="34" charset="0"/>
              </a:rPr>
              <a:t>Eva Stuge (M)</a:t>
            </a:r>
          </a:p>
        </p:txBody>
      </p:sp>
      <p:sp>
        <p:nvSpPr>
          <p:cNvPr id="52" name="Rektangel: rundade hörn 51">
            <a:extLst>
              <a:ext uri="{FF2B5EF4-FFF2-40B4-BE49-F238E27FC236}">
                <a16:creationId xmlns:a16="http://schemas.microsoft.com/office/drawing/2014/main" id="{E7C6D9FD-D344-4CB7-A979-851967173F0E}"/>
              </a:ext>
            </a:extLst>
          </p:cNvPr>
          <p:cNvSpPr/>
          <p:nvPr/>
        </p:nvSpPr>
        <p:spPr>
          <a:xfrm>
            <a:off x="2345966" y="5527214"/>
            <a:ext cx="2055351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54" name="textruta 53">
            <a:extLst>
              <a:ext uri="{FF2B5EF4-FFF2-40B4-BE49-F238E27FC236}">
                <a16:creationId xmlns:a16="http://schemas.microsoft.com/office/drawing/2014/main" id="{DF36D083-EBB3-4187-947F-E032A17C92E0}"/>
              </a:ext>
            </a:extLst>
          </p:cNvPr>
          <p:cNvSpPr txBox="1"/>
          <p:nvPr/>
        </p:nvSpPr>
        <p:spPr>
          <a:xfrm>
            <a:off x="2329306" y="5570710"/>
            <a:ext cx="20553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800" b="1">
                <a:latin typeface="Calibri Light" panose="020F0302020204030204" pitchFamily="34" charset="0"/>
                <a:cs typeface="Calibri Light" panose="020F0302020204030204" pitchFamily="34" charset="0"/>
              </a:rPr>
              <a:t>Utbildningsnämnd</a:t>
            </a:r>
          </a:p>
          <a:p>
            <a:pPr algn="ctr"/>
            <a:r>
              <a:rPr lang="sv-SE" sz="1200">
                <a:latin typeface="Calibri Light" panose="020F0302020204030204" pitchFamily="34" charset="0"/>
                <a:cs typeface="Calibri Light" panose="020F0302020204030204" pitchFamily="34" charset="0"/>
              </a:rPr>
              <a:t>Betty-Ann Nilsson (KD)</a:t>
            </a:r>
          </a:p>
        </p:txBody>
      </p:sp>
      <p:sp>
        <p:nvSpPr>
          <p:cNvPr id="58" name="textruta 57">
            <a:extLst>
              <a:ext uri="{FF2B5EF4-FFF2-40B4-BE49-F238E27FC236}">
                <a16:creationId xmlns:a16="http://schemas.microsoft.com/office/drawing/2014/main" id="{C07474F8-49EF-4D36-96CC-FC44C5C31029}"/>
              </a:ext>
            </a:extLst>
          </p:cNvPr>
          <p:cNvSpPr txBox="1"/>
          <p:nvPr/>
        </p:nvSpPr>
        <p:spPr>
          <a:xfrm>
            <a:off x="6414601" y="2184078"/>
            <a:ext cx="19892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i="1">
                <a:latin typeface="Calibri Light" panose="020F0302020204030204" pitchFamily="34" charset="0"/>
                <a:cs typeface="Calibri Light" panose="020F0302020204030204" pitchFamily="34" charset="0"/>
              </a:rPr>
              <a:t>Revision</a:t>
            </a:r>
          </a:p>
          <a:p>
            <a:r>
              <a:rPr lang="sv-SE" sz="1200" i="1">
                <a:latin typeface="Calibri Light" panose="020F0302020204030204" pitchFamily="34" charset="0"/>
                <a:cs typeface="Calibri Light" panose="020F0302020204030204" pitchFamily="34" charset="0"/>
              </a:rPr>
              <a:t>Valnämnd</a:t>
            </a:r>
          </a:p>
        </p:txBody>
      </p:sp>
      <p:sp>
        <p:nvSpPr>
          <p:cNvPr id="60" name="textruta 59">
            <a:extLst>
              <a:ext uri="{FF2B5EF4-FFF2-40B4-BE49-F238E27FC236}">
                <a16:creationId xmlns:a16="http://schemas.microsoft.com/office/drawing/2014/main" id="{E53184D6-7333-4E5E-A38A-588DB2778B8F}"/>
              </a:ext>
            </a:extLst>
          </p:cNvPr>
          <p:cNvSpPr txBox="1"/>
          <p:nvPr/>
        </p:nvSpPr>
        <p:spPr>
          <a:xfrm>
            <a:off x="8403822" y="3734345"/>
            <a:ext cx="19892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i="1">
                <a:latin typeface="Calibri Light" panose="020F0302020204030204" pitchFamily="34" charset="0"/>
                <a:cs typeface="Calibri Light" panose="020F0302020204030204" pitchFamily="34" charset="0"/>
              </a:rPr>
              <a:t>Arbetsutskott</a:t>
            </a:r>
          </a:p>
        </p:txBody>
      </p:sp>
      <p:sp>
        <p:nvSpPr>
          <p:cNvPr id="62" name="textruta 61">
            <a:extLst>
              <a:ext uri="{FF2B5EF4-FFF2-40B4-BE49-F238E27FC236}">
                <a16:creationId xmlns:a16="http://schemas.microsoft.com/office/drawing/2014/main" id="{9953D8A2-3F7E-485D-8646-B1342AE2E013}"/>
              </a:ext>
            </a:extLst>
          </p:cNvPr>
          <p:cNvSpPr txBox="1"/>
          <p:nvPr/>
        </p:nvSpPr>
        <p:spPr>
          <a:xfrm>
            <a:off x="1016432" y="5782636"/>
            <a:ext cx="19892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i="1">
                <a:latin typeface="Calibri Light" panose="020F0302020204030204" pitchFamily="34" charset="0"/>
                <a:cs typeface="Calibri Light" panose="020F0302020204030204" pitchFamily="34" charset="0"/>
              </a:rPr>
              <a:t>Arbetsutskott</a:t>
            </a:r>
          </a:p>
        </p:txBody>
      </p:sp>
      <p:sp>
        <p:nvSpPr>
          <p:cNvPr id="64" name="textruta 63">
            <a:extLst>
              <a:ext uri="{FF2B5EF4-FFF2-40B4-BE49-F238E27FC236}">
                <a16:creationId xmlns:a16="http://schemas.microsoft.com/office/drawing/2014/main" id="{0FEFC649-B4A1-49A4-8818-574EEC02F2CF}"/>
              </a:ext>
            </a:extLst>
          </p:cNvPr>
          <p:cNvSpPr txBox="1"/>
          <p:nvPr/>
        </p:nvSpPr>
        <p:spPr>
          <a:xfrm>
            <a:off x="1016431" y="5029910"/>
            <a:ext cx="19892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i="1">
                <a:latin typeface="Calibri Light" panose="020F0302020204030204" pitchFamily="34" charset="0"/>
                <a:cs typeface="Calibri Light" panose="020F0302020204030204" pitchFamily="34" charset="0"/>
              </a:rPr>
              <a:t>Arbetsutskott</a:t>
            </a:r>
          </a:p>
        </p:txBody>
      </p:sp>
      <p:sp>
        <p:nvSpPr>
          <p:cNvPr id="65" name="textruta 64">
            <a:extLst>
              <a:ext uri="{FF2B5EF4-FFF2-40B4-BE49-F238E27FC236}">
                <a16:creationId xmlns:a16="http://schemas.microsoft.com/office/drawing/2014/main" id="{46DB6B99-0083-4CA1-AB6B-FD7C33BDA7D5}"/>
              </a:ext>
            </a:extLst>
          </p:cNvPr>
          <p:cNvSpPr txBox="1"/>
          <p:nvPr/>
        </p:nvSpPr>
        <p:spPr>
          <a:xfrm>
            <a:off x="8147150" y="5609921"/>
            <a:ext cx="1459833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200" i="1">
                <a:latin typeface="Calibri Light"/>
                <a:cs typeface="Calibri Light"/>
              </a:rPr>
              <a:t>Gemensam verksamhet med Sorsele, Storuman, Åsele, Dorotea, Lycksele, Vilhelmina</a:t>
            </a:r>
            <a:endParaRPr lang="sv-SE" sz="1200" i="1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cxnSp>
        <p:nvCxnSpPr>
          <p:cNvPr id="66" name="Rak koppling 65">
            <a:extLst>
              <a:ext uri="{FF2B5EF4-FFF2-40B4-BE49-F238E27FC236}">
                <a16:creationId xmlns:a16="http://schemas.microsoft.com/office/drawing/2014/main" id="{012083E2-E571-4BB4-9E0B-3E518CCAA645}"/>
              </a:ext>
            </a:extLst>
          </p:cNvPr>
          <p:cNvCxnSpPr>
            <a:stCxn id="34" idx="2"/>
          </p:cNvCxnSpPr>
          <p:nvPr/>
        </p:nvCxnSpPr>
        <p:spPr>
          <a:xfrm flipH="1">
            <a:off x="4713157" y="2615931"/>
            <a:ext cx="1" cy="3317155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3" name="Platshållare för bild 2">
            <a:extLst>
              <a:ext uri="{FF2B5EF4-FFF2-40B4-BE49-F238E27FC236}">
                <a16:creationId xmlns:a16="http://schemas.microsoft.com/office/drawing/2014/main" id="{B63A11D8-E3AF-476C-A07C-3A815FF2C24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275" r="20275"/>
          <a:stretch>
            <a:fillRect/>
          </a:stretch>
        </p:blipFill>
        <p:spPr>
          <a:xfrm>
            <a:off x="8226518" y="-443557"/>
            <a:ext cx="3965482" cy="2191918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60178AF7-9378-7662-7552-AE5EEB5AF4C0}"/>
              </a:ext>
            </a:extLst>
          </p:cNvPr>
          <p:cNvSpPr txBox="1"/>
          <p:nvPr/>
        </p:nvSpPr>
        <p:spPr>
          <a:xfrm>
            <a:off x="1070219" y="4267910"/>
            <a:ext cx="19892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i="1">
                <a:latin typeface="Calibri Light" panose="020F0302020204030204" pitchFamily="34" charset="0"/>
                <a:cs typeface="Calibri Light" panose="020F0302020204030204" pitchFamily="34" charset="0"/>
              </a:rPr>
              <a:t>Arbetsutskott</a:t>
            </a:r>
          </a:p>
        </p:txBody>
      </p:sp>
    </p:spTree>
    <p:extLst>
      <p:ext uri="{BB962C8B-B14F-4D97-AF65-F5344CB8AC3E}">
        <p14:creationId xmlns:p14="http://schemas.microsoft.com/office/powerpoint/2010/main" val="3027759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Rak koppling 5">
            <a:extLst>
              <a:ext uri="{FF2B5EF4-FFF2-40B4-BE49-F238E27FC236}">
                <a16:creationId xmlns:a16="http://schemas.microsoft.com/office/drawing/2014/main" id="{65F49F23-3D6C-4390-B2AE-D96A4EF9E8F1}"/>
              </a:ext>
            </a:extLst>
          </p:cNvPr>
          <p:cNvCxnSpPr/>
          <p:nvPr/>
        </p:nvCxnSpPr>
        <p:spPr>
          <a:xfrm>
            <a:off x="901346" y="4436394"/>
            <a:ext cx="0" cy="2658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Rak koppling 43">
            <a:extLst>
              <a:ext uri="{FF2B5EF4-FFF2-40B4-BE49-F238E27FC236}">
                <a16:creationId xmlns:a16="http://schemas.microsoft.com/office/drawing/2014/main" id="{C7767C55-6F41-4373-90CE-F96ED94A9AFB}"/>
              </a:ext>
            </a:extLst>
          </p:cNvPr>
          <p:cNvCxnSpPr/>
          <p:nvPr/>
        </p:nvCxnSpPr>
        <p:spPr>
          <a:xfrm>
            <a:off x="3279491" y="4436731"/>
            <a:ext cx="0" cy="2658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Rak koppling 44">
            <a:extLst>
              <a:ext uri="{FF2B5EF4-FFF2-40B4-BE49-F238E27FC236}">
                <a16:creationId xmlns:a16="http://schemas.microsoft.com/office/drawing/2014/main" id="{41D58748-1780-4550-A605-33EF39502816}"/>
              </a:ext>
            </a:extLst>
          </p:cNvPr>
          <p:cNvCxnSpPr/>
          <p:nvPr/>
        </p:nvCxnSpPr>
        <p:spPr>
          <a:xfrm>
            <a:off x="5239424" y="4439169"/>
            <a:ext cx="0" cy="2658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Rak koppling 45">
            <a:extLst>
              <a:ext uri="{FF2B5EF4-FFF2-40B4-BE49-F238E27FC236}">
                <a16:creationId xmlns:a16="http://schemas.microsoft.com/office/drawing/2014/main" id="{ADCA3B70-7227-4C09-ACBF-DBC7D978CD10}"/>
              </a:ext>
            </a:extLst>
          </p:cNvPr>
          <p:cNvCxnSpPr/>
          <p:nvPr/>
        </p:nvCxnSpPr>
        <p:spPr>
          <a:xfrm>
            <a:off x="7306996" y="4444415"/>
            <a:ext cx="0" cy="2658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Rak koppling 46">
            <a:extLst>
              <a:ext uri="{FF2B5EF4-FFF2-40B4-BE49-F238E27FC236}">
                <a16:creationId xmlns:a16="http://schemas.microsoft.com/office/drawing/2014/main" id="{79B75313-2D2B-4640-84A2-A6FC951E5C5C}"/>
              </a:ext>
            </a:extLst>
          </p:cNvPr>
          <p:cNvCxnSpPr/>
          <p:nvPr/>
        </p:nvCxnSpPr>
        <p:spPr>
          <a:xfrm>
            <a:off x="9207793" y="4439169"/>
            <a:ext cx="0" cy="26581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Rektangel: rundade hörn 42">
            <a:extLst>
              <a:ext uri="{FF2B5EF4-FFF2-40B4-BE49-F238E27FC236}">
                <a16:creationId xmlns:a16="http://schemas.microsoft.com/office/drawing/2014/main" id="{9882A8E5-699D-433C-86E2-551CCD847B39}"/>
              </a:ext>
            </a:extLst>
          </p:cNvPr>
          <p:cNvSpPr/>
          <p:nvPr/>
        </p:nvSpPr>
        <p:spPr>
          <a:xfrm>
            <a:off x="8291009" y="4623986"/>
            <a:ext cx="2223171" cy="1060693"/>
          </a:xfrm>
          <a:prstGeom prst="roundRect">
            <a:avLst/>
          </a:prstGeom>
          <a:solidFill>
            <a:srgbClr val="BDB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2" name="Rektangel: rundade hörn 41">
            <a:extLst>
              <a:ext uri="{FF2B5EF4-FFF2-40B4-BE49-F238E27FC236}">
                <a16:creationId xmlns:a16="http://schemas.microsoft.com/office/drawing/2014/main" id="{76DBDE6B-E937-4A9C-B7B9-7EBDAB1932BA}"/>
              </a:ext>
            </a:extLst>
          </p:cNvPr>
          <p:cNvSpPr/>
          <p:nvPr/>
        </p:nvSpPr>
        <p:spPr>
          <a:xfrm>
            <a:off x="6514669" y="4623986"/>
            <a:ext cx="1673486" cy="1060693"/>
          </a:xfrm>
          <a:prstGeom prst="roundRect">
            <a:avLst/>
          </a:prstGeom>
          <a:solidFill>
            <a:srgbClr val="BDB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1" name="Rektangel: rundade hörn 40">
            <a:extLst>
              <a:ext uri="{FF2B5EF4-FFF2-40B4-BE49-F238E27FC236}">
                <a16:creationId xmlns:a16="http://schemas.microsoft.com/office/drawing/2014/main" id="{EBA6D37E-2A11-4CF7-8B9B-BD51A03BBABA}"/>
              </a:ext>
            </a:extLst>
          </p:cNvPr>
          <p:cNvSpPr/>
          <p:nvPr/>
        </p:nvSpPr>
        <p:spPr>
          <a:xfrm>
            <a:off x="2306056" y="4627302"/>
            <a:ext cx="1939688" cy="1060693"/>
          </a:xfrm>
          <a:prstGeom prst="roundRect">
            <a:avLst/>
          </a:prstGeom>
          <a:solidFill>
            <a:srgbClr val="BDB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630680" y="274638"/>
            <a:ext cx="8651558" cy="1143000"/>
          </a:xfrm>
        </p:spPr>
        <p:txBody>
          <a:bodyPr>
            <a:normAutofit/>
          </a:bodyPr>
          <a:lstStyle/>
          <a:p>
            <a:r>
              <a:rPr lang="sv-SE" sz="3700" b="1">
                <a:latin typeface="Calibri" panose="020F0502020204030204" pitchFamily="34" charset="0"/>
                <a:cs typeface="Calibri" panose="020F0502020204030204" pitchFamily="34" charset="0"/>
              </a:rPr>
              <a:t>Organisation bolag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FCF4AB24-BA11-4836-8005-4CF3B0F9E2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2325" y="5989830"/>
            <a:ext cx="1328984" cy="631267"/>
          </a:xfrm>
          <a:prstGeom prst="rect">
            <a:avLst/>
          </a:prstGeom>
        </p:spPr>
      </p:pic>
      <p:cxnSp>
        <p:nvCxnSpPr>
          <p:cNvPr id="18" name="Rak koppling 17">
            <a:extLst>
              <a:ext uri="{FF2B5EF4-FFF2-40B4-BE49-F238E27FC236}">
                <a16:creationId xmlns:a16="http://schemas.microsoft.com/office/drawing/2014/main" id="{0FEE3D21-0786-4A8E-BE26-F290B3948BA9}"/>
              </a:ext>
            </a:extLst>
          </p:cNvPr>
          <p:cNvCxnSpPr>
            <a:cxnSpLocks/>
          </p:cNvCxnSpPr>
          <p:nvPr/>
        </p:nvCxnSpPr>
        <p:spPr>
          <a:xfrm>
            <a:off x="5234005" y="2798893"/>
            <a:ext cx="3057004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Rak koppling 21">
            <a:extLst>
              <a:ext uri="{FF2B5EF4-FFF2-40B4-BE49-F238E27FC236}">
                <a16:creationId xmlns:a16="http://schemas.microsoft.com/office/drawing/2014/main" id="{4A52AF99-0787-4A54-8E31-DBB4B4E4645D}"/>
              </a:ext>
            </a:extLst>
          </p:cNvPr>
          <p:cNvCxnSpPr>
            <a:cxnSpLocks/>
          </p:cNvCxnSpPr>
          <p:nvPr/>
        </p:nvCxnSpPr>
        <p:spPr>
          <a:xfrm>
            <a:off x="5234154" y="2163831"/>
            <a:ext cx="0" cy="2275338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ktangel: rundade hörn 23">
            <a:extLst>
              <a:ext uri="{FF2B5EF4-FFF2-40B4-BE49-F238E27FC236}">
                <a16:creationId xmlns:a16="http://schemas.microsoft.com/office/drawing/2014/main" id="{0EDCF47E-23BF-4538-98B6-B00A8240C975}"/>
              </a:ext>
            </a:extLst>
          </p:cNvPr>
          <p:cNvSpPr/>
          <p:nvPr/>
        </p:nvSpPr>
        <p:spPr>
          <a:xfrm>
            <a:off x="3965852" y="1743774"/>
            <a:ext cx="2536608" cy="659506"/>
          </a:xfrm>
          <a:prstGeom prst="roundRect">
            <a:avLst/>
          </a:prstGeom>
          <a:solidFill>
            <a:srgbClr val="BDB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4AD56571-A120-41AE-88E6-149D248B3F44}"/>
              </a:ext>
            </a:extLst>
          </p:cNvPr>
          <p:cNvSpPr txBox="1"/>
          <p:nvPr/>
        </p:nvSpPr>
        <p:spPr>
          <a:xfrm>
            <a:off x="3965853" y="1788807"/>
            <a:ext cx="2536607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800" b="1">
                <a:latin typeface="Calibri Light"/>
                <a:cs typeface="Calibri Light"/>
              </a:rPr>
              <a:t>Kommunfullmäktige</a:t>
            </a:r>
          </a:p>
          <a:p>
            <a:pPr algn="ctr"/>
            <a:r>
              <a:rPr lang="sv-SE" sz="1200">
                <a:latin typeface="Calibri Light"/>
                <a:cs typeface="Calibri Light"/>
              </a:rPr>
              <a:t>Tomas Jakobsson, ordf. (KD)</a:t>
            </a:r>
          </a:p>
        </p:txBody>
      </p:sp>
      <p:sp>
        <p:nvSpPr>
          <p:cNvPr id="26" name="Rektangel: rundade hörn 25">
            <a:extLst>
              <a:ext uri="{FF2B5EF4-FFF2-40B4-BE49-F238E27FC236}">
                <a16:creationId xmlns:a16="http://schemas.microsoft.com/office/drawing/2014/main" id="{71BE135F-2D3F-43AC-8DC8-B64C2BA3D3B9}"/>
              </a:ext>
            </a:extLst>
          </p:cNvPr>
          <p:cNvSpPr/>
          <p:nvPr/>
        </p:nvSpPr>
        <p:spPr>
          <a:xfrm>
            <a:off x="174986" y="4624575"/>
            <a:ext cx="1996145" cy="1062352"/>
          </a:xfrm>
          <a:prstGeom prst="roundRect">
            <a:avLst/>
          </a:prstGeom>
          <a:solidFill>
            <a:srgbClr val="BDB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E6D2E57F-54E7-41CC-BCF5-4C2A03EABADD}"/>
              </a:ext>
            </a:extLst>
          </p:cNvPr>
          <p:cNvSpPr txBox="1"/>
          <p:nvPr/>
        </p:nvSpPr>
        <p:spPr>
          <a:xfrm>
            <a:off x="174551" y="4716152"/>
            <a:ext cx="1967756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>
                <a:latin typeface="Calibri Light"/>
                <a:cs typeface="Calibri Light"/>
              </a:rPr>
              <a:t>Lycksele Bostäder AB</a:t>
            </a:r>
            <a:b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/>
                <a:cs typeface="Calibri Light"/>
              </a:rPr>
              <a:t>Josef Nygren, ordf. (KD)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/>
                <a:cs typeface="Calibri Light"/>
              </a:rPr>
              <a:t>Peter Lindholm, VD</a:t>
            </a:r>
          </a:p>
        </p:txBody>
      </p:sp>
      <p:sp>
        <p:nvSpPr>
          <p:cNvPr id="28" name="Rektangel: rundade hörn 27">
            <a:extLst>
              <a:ext uri="{FF2B5EF4-FFF2-40B4-BE49-F238E27FC236}">
                <a16:creationId xmlns:a16="http://schemas.microsoft.com/office/drawing/2014/main" id="{45CA1DC0-B0A2-46FE-A25A-1F78E1A58898}"/>
              </a:ext>
            </a:extLst>
          </p:cNvPr>
          <p:cNvSpPr/>
          <p:nvPr/>
        </p:nvSpPr>
        <p:spPr>
          <a:xfrm>
            <a:off x="4153877" y="3244868"/>
            <a:ext cx="2303997" cy="659506"/>
          </a:xfrm>
          <a:prstGeom prst="roundRect">
            <a:avLst/>
          </a:prstGeom>
          <a:solidFill>
            <a:srgbClr val="BDB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0A71DA1F-80B3-4713-B46D-85DD571E9085}"/>
              </a:ext>
            </a:extLst>
          </p:cNvPr>
          <p:cNvSpPr txBox="1"/>
          <p:nvPr/>
        </p:nvSpPr>
        <p:spPr>
          <a:xfrm>
            <a:off x="4156366" y="3230809"/>
            <a:ext cx="23039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800" b="1">
                <a:latin typeface="Calibri Light" panose="020F0302020204030204" pitchFamily="34" charset="0"/>
                <a:cs typeface="Calibri Light" panose="020F0302020204030204" pitchFamily="34" charset="0"/>
              </a:rPr>
              <a:t>Lycksele stadshus AB</a:t>
            </a:r>
            <a:br>
              <a:rPr lang="sv-SE" sz="18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  <a:t>Roland Sjögren, ordf. (KD)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  <a:t>Christer Normark, VD</a:t>
            </a:r>
            <a:endParaRPr lang="sv-SE" sz="18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0" name="Rektangel: rundade hörn 29">
            <a:extLst>
              <a:ext uri="{FF2B5EF4-FFF2-40B4-BE49-F238E27FC236}">
                <a16:creationId xmlns:a16="http://schemas.microsoft.com/office/drawing/2014/main" id="{A2971953-00D3-43D1-9439-83F62D75A435}"/>
              </a:ext>
            </a:extLst>
          </p:cNvPr>
          <p:cNvSpPr/>
          <p:nvPr/>
        </p:nvSpPr>
        <p:spPr>
          <a:xfrm>
            <a:off x="4373862" y="4627302"/>
            <a:ext cx="1986785" cy="1060693"/>
          </a:xfrm>
          <a:prstGeom prst="roundRect">
            <a:avLst/>
          </a:prstGeom>
          <a:solidFill>
            <a:srgbClr val="BDB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4477AA88-EC18-4D31-9438-2C126954AFE7}"/>
              </a:ext>
            </a:extLst>
          </p:cNvPr>
          <p:cNvSpPr txBox="1"/>
          <p:nvPr/>
        </p:nvSpPr>
        <p:spPr>
          <a:xfrm>
            <a:off x="4365941" y="4700946"/>
            <a:ext cx="2008836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>
                <a:latin typeface="Calibri Light"/>
                <a:cs typeface="Calibri Light"/>
              </a:rPr>
              <a:t>AB Lycksele Industrihus</a:t>
            </a:r>
            <a:b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/>
                <a:cs typeface="Calibri Light"/>
              </a:rPr>
              <a:t>Samuel Jakobsson, ordf. (KD)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/>
                <a:cs typeface="Calibri Light"/>
              </a:rPr>
              <a:t> André Sandström, VD</a:t>
            </a:r>
          </a:p>
        </p:txBody>
      </p:sp>
      <p:sp>
        <p:nvSpPr>
          <p:cNvPr id="32" name="Rektangel: rundade hörn 31">
            <a:extLst>
              <a:ext uri="{FF2B5EF4-FFF2-40B4-BE49-F238E27FC236}">
                <a16:creationId xmlns:a16="http://schemas.microsoft.com/office/drawing/2014/main" id="{FE70D3D3-CC5D-4577-B59F-9553898374C6}"/>
              </a:ext>
            </a:extLst>
          </p:cNvPr>
          <p:cNvSpPr/>
          <p:nvPr/>
        </p:nvSpPr>
        <p:spPr>
          <a:xfrm>
            <a:off x="7211605" y="2440715"/>
            <a:ext cx="3644235" cy="659506"/>
          </a:xfrm>
          <a:prstGeom prst="roundRect">
            <a:avLst/>
          </a:prstGeom>
          <a:solidFill>
            <a:srgbClr val="BDB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9AC5D1E4-E237-4C92-945D-056F88AE86AA}"/>
              </a:ext>
            </a:extLst>
          </p:cNvPr>
          <p:cNvSpPr txBox="1"/>
          <p:nvPr/>
        </p:nvSpPr>
        <p:spPr>
          <a:xfrm>
            <a:off x="7139673" y="2411601"/>
            <a:ext cx="3737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>
                <a:latin typeface="Calibri Light" panose="020F0302020204030204" pitchFamily="34" charset="0"/>
                <a:cs typeface="Calibri Light" panose="020F0302020204030204" pitchFamily="34" charset="0"/>
              </a:rPr>
              <a:t>Skogs- och samemuseet i Lycksele AB</a:t>
            </a:r>
          </a:p>
          <a:p>
            <a:pPr algn="ctr"/>
            <a: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  <a:t>Kerstin Olla Grahn, ordf. (C)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  <a:t>Eva Lundström, VD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01EC2004-4DA9-4F26-B4B1-0254A8D2CA53}"/>
              </a:ext>
            </a:extLst>
          </p:cNvPr>
          <p:cNvSpPr txBox="1"/>
          <p:nvPr/>
        </p:nvSpPr>
        <p:spPr>
          <a:xfrm>
            <a:off x="8236319" y="4689820"/>
            <a:ext cx="231629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>
                <a:latin typeface="Calibri Light" panose="020F0302020204030204" pitchFamily="34" charset="0"/>
                <a:cs typeface="Calibri Light" panose="020F0302020204030204" pitchFamily="34" charset="0"/>
              </a:rPr>
              <a:t>Lycksele Avfall- och Vatten AB</a:t>
            </a:r>
            <a:br>
              <a:rPr lang="sv-SE" sz="1400" b="1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  <a:t>Michael Nilsson, ordf. (M) 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  <a:t>Thomas Grenbäck, VD</a:t>
            </a:r>
            <a:endParaRPr lang="sv-SE" sz="14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38A1144B-6BF8-4942-9D07-A7A8FB0167EB}"/>
              </a:ext>
            </a:extLst>
          </p:cNvPr>
          <p:cNvSpPr txBox="1"/>
          <p:nvPr/>
        </p:nvSpPr>
        <p:spPr>
          <a:xfrm>
            <a:off x="2315459" y="4624267"/>
            <a:ext cx="1930695" cy="1031051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sv-SE" sz="1400" b="1">
                <a:latin typeface="Calibri Light"/>
                <a:cs typeface="Calibri Light"/>
              </a:rPr>
              <a:t>Lycksele Airport AB</a:t>
            </a:r>
            <a:b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/>
                <a:cs typeface="Calibri Light"/>
              </a:rPr>
              <a:t>Anna-Carin Jonsson, ordf. (KD)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/>
                <a:cs typeface="Calibri Light"/>
              </a:rPr>
              <a:t>Simon Algotsson</a:t>
            </a:r>
            <a:br>
              <a:rPr lang="sv-SE" sz="1100">
                <a:latin typeface="Calibri Light"/>
                <a:cs typeface="Calibri Light"/>
              </a:rPr>
            </a:br>
            <a:r>
              <a:rPr lang="sv-SE" sz="1100">
                <a:latin typeface="Calibri Light"/>
                <a:cs typeface="Calibri Light"/>
              </a:rPr>
              <a:t> verksamhetsansvarig</a:t>
            </a:r>
            <a:endParaRPr lang="sv-SE" sz="1400">
              <a:latin typeface="Calibri Light"/>
              <a:cs typeface="Calibri Light"/>
            </a:endParaRPr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7E11E902-8354-42D1-9EB1-72694665D815}"/>
              </a:ext>
            </a:extLst>
          </p:cNvPr>
          <p:cNvSpPr txBox="1"/>
          <p:nvPr/>
        </p:nvSpPr>
        <p:spPr>
          <a:xfrm>
            <a:off x="6506659" y="4667800"/>
            <a:ext cx="1673486" cy="1031051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sv-SE" sz="1400" b="1">
                <a:latin typeface="Calibri Light"/>
                <a:cs typeface="Calibri Light"/>
              </a:rPr>
              <a:t>Lycksele Djurpark AB</a:t>
            </a:r>
            <a:b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"/>
                <a:cs typeface="Calibri Light"/>
              </a:rPr>
              <a:t>Nils-Johan Helmersson ordf. (L)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latin typeface="Calibri Light"/>
                <a:cs typeface="Calibri Light"/>
              </a:rPr>
              <a:t>Marlene Sjöberg, VD</a:t>
            </a:r>
            <a:endParaRPr lang="sv-SE" sz="1400">
              <a:latin typeface="Calibri Light"/>
              <a:cs typeface="Calibri Light"/>
            </a:endParaRPr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0BE77DE3-6CF7-4EA4-A553-1AF54330C30F}"/>
              </a:ext>
            </a:extLst>
          </p:cNvPr>
          <p:cNvCxnSpPr>
            <a:cxnSpLocks/>
          </p:cNvCxnSpPr>
          <p:nvPr/>
        </p:nvCxnSpPr>
        <p:spPr>
          <a:xfrm>
            <a:off x="906379" y="4439169"/>
            <a:ext cx="8301414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8" name="Platshållare för bild 2">
            <a:extLst>
              <a:ext uri="{FF2B5EF4-FFF2-40B4-BE49-F238E27FC236}">
                <a16:creationId xmlns:a16="http://schemas.microsoft.com/office/drawing/2014/main" id="{1FC6A99C-16D7-48F6-B013-82B21047FFB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275" r="20275"/>
          <a:stretch>
            <a:fillRect/>
          </a:stretch>
        </p:blipFill>
        <p:spPr>
          <a:xfrm>
            <a:off x="8226518" y="-443557"/>
            <a:ext cx="3965482" cy="2191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980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3" name="Rak koppling 82">
            <a:extLst>
              <a:ext uri="{FF2B5EF4-FFF2-40B4-BE49-F238E27FC236}">
                <a16:creationId xmlns:a16="http://schemas.microsoft.com/office/drawing/2014/main" id="{019EFA6C-DE77-4D78-8524-B085DF8A7FBB}"/>
              </a:ext>
            </a:extLst>
          </p:cNvPr>
          <p:cNvCxnSpPr>
            <a:cxnSpLocks/>
          </p:cNvCxnSpPr>
          <p:nvPr/>
        </p:nvCxnSpPr>
        <p:spPr>
          <a:xfrm>
            <a:off x="3950366" y="3054162"/>
            <a:ext cx="0" cy="2492519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Rak koppling 58">
            <a:extLst>
              <a:ext uri="{FF2B5EF4-FFF2-40B4-BE49-F238E27FC236}">
                <a16:creationId xmlns:a16="http://schemas.microsoft.com/office/drawing/2014/main" id="{E55F79ED-00FC-43C5-9457-D087D8BE4D4B}"/>
              </a:ext>
            </a:extLst>
          </p:cNvPr>
          <p:cNvCxnSpPr>
            <a:cxnSpLocks/>
          </p:cNvCxnSpPr>
          <p:nvPr/>
        </p:nvCxnSpPr>
        <p:spPr>
          <a:xfrm>
            <a:off x="10719846" y="3039896"/>
            <a:ext cx="0" cy="1799332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Rak koppling 50">
            <a:extLst>
              <a:ext uri="{FF2B5EF4-FFF2-40B4-BE49-F238E27FC236}">
                <a16:creationId xmlns:a16="http://schemas.microsoft.com/office/drawing/2014/main" id="{1A444572-297C-4072-B27B-05CAECFFB2CB}"/>
              </a:ext>
            </a:extLst>
          </p:cNvPr>
          <p:cNvCxnSpPr>
            <a:cxnSpLocks/>
          </p:cNvCxnSpPr>
          <p:nvPr/>
        </p:nvCxnSpPr>
        <p:spPr>
          <a:xfrm>
            <a:off x="8278034" y="3042293"/>
            <a:ext cx="0" cy="1807561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Rak koppling 45">
            <a:extLst>
              <a:ext uri="{FF2B5EF4-FFF2-40B4-BE49-F238E27FC236}">
                <a16:creationId xmlns:a16="http://schemas.microsoft.com/office/drawing/2014/main" id="{D8CEDC8E-6FE8-4105-BBF2-C2A6CCD20679}"/>
              </a:ext>
            </a:extLst>
          </p:cNvPr>
          <p:cNvCxnSpPr>
            <a:cxnSpLocks/>
          </p:cNvCxnSpPr>
          <p:nvPr/>
        </p:nvCxnSpPr>
        <p:spPr>
          <a:xfrm>
            <a:off x="1856955" y="3044114"/>
            <a:ext cx="0" cy="1262045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099A6018-2D93-477A-80D2-D0766F350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1800" y="6063802"/>
            <a:ext cx="1269509" cy="603016"/>
          </a:xfrm>
          <a:prstGeom prst="rect">
            <a:avLst/>
          </a:prstGeom>
        </p:spPr>
      </p:pic>
      <p:cxnSp>
        <p:nvCxnSpPr>
          <p:cNvPr id="23" name="Rak koppling 22">
            <a:extLst>
              <a:ext uri="{FF2B5EF4-FFF2-40B4-BE49-F238E27FC236}">
                <a16:creationId xmlns:a16="http://schemas.microsoft.com/office/drawing/2014/main" id="{6570309D-291F-4137-B779-018B4778573C}"/>
              </a:ext>
            </a:extLst>
          </p:cNvPr>
          <p:cNvCxnSpPr>
            <a:cxnSpLocks/>
          </p:cNvCxnSpPr>
          <p:nvPr/>
        </p:nvCxnSpPr>
        <p:spPr>
          <a:xfrm>
            <a:off x="6054965" y="1234831"/>
            <a:ext cx="0" cy="3701142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Rektangel: rundade hörn 28">
            <a:extLst>
              <a:ext uri="{FF2B5EF4-FFF2-40B4-BE49-F238E27FC236}">
                <a16:creationId xmlns:a16="http://schemas.microsoft.com/office/drawing/2014/main" id="{40015134-11BB-4D37-8908-9181D025F827}"/>
              </a:ext>
            </a:extLst>
          </p:cNvPr>
          <p:cNvSpPr/>
          <p:nvPr/>
        </p:nvSpPr>
        <p:spPr>
          <a:xfrm>
            <a:off x="5247027" y="4111597"/>
            <a:ext cx="1724447" cy="468020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>
                <a:latin typeface="Calibri Light" panose="020F0302020204030204" pitchFamily="34" charset="0"/>
                <a:cs typeface="Calibri Light" panose="020F0302020204030204" pitchFamily="34" charset="0"/>
              </a:rPr>
              <a:t>Kommunledningskontor</a:t>
            </a:r>
            <a:br>
              <a:rPr lang="sv-SE" sz="12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50">
                <a:latin typeface="Calibri Light" panose="020F0302020204030204" pitchFamily="34" charset="0"/>
                <a:cs typeface="Calibri Light" panose="020F0302020204030204" pitchFamily="34" charset="0"/>
              </a:rPr>
              <a:t>Christer Normark</a:t>
            </a:r>
            <a:endParaRPr lang="sv-SE" sz="12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4" name="Rektangel: rundade hörn 43">
            <a:extLst>
              <a:ext uri="{FF2B5EF4-FFF2-40B4-BE49-F238E27FC236}">
                <a16:creationId xmlns:a16="http://schemas.microsoft.com/office/drawing/2014/main" id="{77D6E6E0-E223-4BB2-AD6C-756661BF2061}"/>
              </a:ext>
            </a:extLst>
          </p:cNvPr>
          <p:cNvSpPr/>
          <p:nvPr/>
        </p:nvSpPr>
        <p:spPr>
          <a:xfrm>
            <a:off x="5255558" y="1610285"/>
            <a:ext cx="1707384" cy="463894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sv-SE" sz="1200" b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Kommunstyrelsen</a:t>
            </a:r>
          </a:p>
          <a:p>
            <a:pPr algn="ctr"/>
            <a:r>
              <a:rPr lang="sv-SE" sz="120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Roland Sjögren (KD)</a:t>
            </a:r>
          </a:p>
        </p:txBody>
      </p:sp>
      <p:cxnSp>
        <p:nvCxnSpPr>
          <p:cNvPr id="57" name="Rak koppling 56">
            <a:extLst>
              <a:ext uri="{FF2B5EF4-FFF2-40B4-BE49-F238E27FC236}">
                <a16:creationId xmlns:a16="http://schemas.microsoft.com/office/drawing/2014/main" id="{C6B13853-EB55-44F0-A777-419A6607CEAC}"/>
              </a:ext>
            </a:extLst>
          </p:cNvPr>
          <p:cNvCxnSpPr>
            <a:cxnSpLocks/>
          </p:cNvCxnSpPr>
          <p:nvPr/>
        </p:nvCxnSpPr>
        <p:spPr>
          <a:xfrm>
            <a:off x="1856955" y="3044641"/>
            <a:ext cx="8872939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Rektangel: rundade hörn 69">
            <a:extLst>
              <a:ext uri="{FF2B5EF4-FFF2-40B4-BE49-F238E27FC236}">
                <a16:creationId xmlns:a16="http://schemas.microsoft.com/office/drawing/2014/main" id="{38F0496A-B544-4FEB-8166-E1E86CF669A7}"/>
              </a:ext>
            </a:extLst>
          </p:cNvPr>
          <p:cNvSpPr/>
          <p:nvPr/>
        </p:nvSpPr>
        <p:spPr>
          <a:xfrm>
            <a:off x="1075045" y="3369053"/>
            <a:ext cx="1724437" cy="623357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solidFill>
                  <a:schemeClr val="tx1"/>
                </a:solidFill>
                <a:latin typeface="Calibri Light"/>
                <a:cs typeface="Calibri Light"/>
              </a:rPr>
              <a:t>Överförmyndarnämnd i södra Lappland</a:t>
            </a:r>
          </a:p>
          <a:p>
            <a:pPr algn="ctr"/>
            <a:r>
              <a:rPr lang="sv-SE" sz="1100">
                <a:solidFill>
                  <a:schemeClr val="tx1"/>
                </a:solidFill>
                <a:latin typeface="Calibri Light"/>
                <a:cs typeface="Calibri Light"/>
              </a:rPr>
              <a:t>Jon </a:t>
            </a:r>
            <a:r>
              <a:rPr lang="sv-SE" sz="1100" err="1">
                <a:solidFill>
                  <a:schemeClr val="tx1"/>
                </a:solidFill>
                <a:latin typeface="Calibri Light"/>
                <a:cs typeface="Calibri Light"/>
              </a:rPr>
              <a:t>Essebro</a:t>
            </a:r>
            <a:r>
              <a:rPr lang="sv-SE" sz="1100">
                <a:solidFill>
                  <a:schemeClr val="tx1"/>
                </a:solidFill>
                <a:latin typeface="Calibri Light"/>
                <a:cs typeface="Calibri Light"/>
              </a:rPr>
              <a:t> (C)</a:t>
            </a:r>
          </a:p>
        </p:txBody>
      </p:sp>
      <p:sp>
        <p:nvSpPr>
          <p:cNvPr id="71" name="Rektangel: rundade hörn 70">
            <a:extLst>
              <a:ext uri="{FF2B5EF4-FFF2-40B4-BE49-F238E27FC236}">
                <a16:creationId xmlns:a16="http://schemas.microsoft.com/office/drawing/2014/main" id="{BB612B94-1C0F-4DB1-B333-183E03237EAC}"/>
              </a:ext>
            </a:extLst>
          </p:cNvPr>
          <p:cNvSpPr/>
          <p:nvPr/>
        </p:nvSpPr>
        <p:spPr>
          <a:xfrm>
            <a:off x="4880136" y="858514"/>
            <a:ext cx="2349656" cy="513667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200" b="1">
                <a:solidFill>
                  <a:schemeClr val="tx1"/>
                </a:solidFill>
                <a:latin typeface="Calibri Light"/>
                <a:cs typeface="Calibri Light"/>
              </a:rPr>
              <a:t>Kommunfullmäktige</a:t>
            </a:r>
          </a:p>
          <a:p>
            <a:pPr algn="ctr"/>
            <a:r>
              <a:rPr lang="sv-SE" sz="1200">
                <a:solidFill>
                  <a:schemeClr val="tx1"/>
                </a:solidFill>
                <a:latin typeface="Calibri Light"/>
                <a:cs typeface="Calibri Light"/>
              </a:rPr>
              <a:t>Tomas Jakobsson (KD)</a:t>
            </a:r>
            <a:endParaRPr lang="sv-SE" sz="120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2" name="Rektangel: rundade hörn 71">
            <a:extLst>
              <a:ext uri="{FF2B5EF4-FFF2-40B4-BE49-F238E27FC236}">
                <a16:creationId xmlns:a16="http://schemas.microsoft.com/office/drawing/2014/main" id="{97DAC53C-2CAA-406E-929C-30638FBE56BF}"/>
              </a:ext>
            </a:extLst>
          </p:cNvPr>
          <p:cNvSpPr/>
          <p:nvPr/>
        </p:nvSpPr>
        <p:spPr>
          <a:xfrm>
            <a:off x="5228908" y="4706267"/>
            <a:ext cx="1719770" cy="468020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>
                <a:latin typeface="Calibri Light" panose="020F0302020204030204" pitchFamily="34" charset="0"/>
                <a:cs typeface="Calibri Light" panose="020F0302020204030204" pitchFamily="34" charset="0"/>
              </a:rPr>
              <a:t>Samhällsbyggnad</a:t>
            </a:r>
            <a:br>
              <a:rPr lang="sv-SE" sz="12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50">
                <a:latin typeface="Calibri Light" panose="020F0302020204030204" pitchFamily="34" charset="0"/>
                <a:cs typeface="Calibri Light" panose="020F0302020204030204" pitchFamily="34" charset="0"/>
              </a:rPr>
              <a:t>Eric Lundström</a:t>
            </a:r>
            <a:endParaRPr lang="sv-SE" sz="12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6" name="Rektangel: rundade hörn 75">
            <a:extLst>
              <a:ext uri="{FF2B5EF4-FFF2-40B4-BE49-F238E27FC236}">
                <a16:creationId xmlns:a16="http://schemas.microsoft.com/office/drawing/2014/main" id="{9C35BBF0-51E8-4A20-A607-16DCFB906167}"/>
              </a:ext>
            </a:extLst>
          </p:cNvPr>
          <p:cNvSpPr/>
          <p:nvPr/>
        </p:nvSpPr>
        <p:spPr>
          <a:xfrm>
            <a:off x="1075044" y="4114877"/>
            <a:ext cx="1724437" cy="46967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b="1">
                <a:latin typeface="Calibri Light" panose="020F0302020204030204" pitchFamily="34" charset="0"/>
                <a:cs typeface="Calibri Light" panose="020F0302020204030204" pitchFamily="34" charset="0"/>
              </a:rPr>
              <a:t>Överförmyndarenheten</a:t>
            </a:r>
            <a:b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Jenny Burström</a:t>
            </a:r>
          </a:p>
        </p:txBody>
      </p:sp>
      <p:sp>
        <p:nvSpPr>
          <p:cNvPr id="77" name="Rektangel: rundade hörn 76">
            <a:extLst>
              <a:ext uri="{FF2B5EF4-FFF2-40B4-BE49-F238E27FC236}">
                <a16:creationId xmlns:a16="http://schemas.microsoft.com/office/drawing/2014/main" id="{A3EDE87B-1B19-448F-9394-391C2A2B9FC3}"/>
              </a:ext>
            </a:extLst>
          </p:cNvPr>
          <p:cNvSpPr/>
          <p:nvPr/>
        </p:nvSpPr>
        <p:spPr>
          <a:xfrm>
            <a:off x="3180548" y="4111283"/>
            <a:ext cx="1565373" cy="46833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b="1">
                <a:latin typeface="Calibri Light" panose="020F0302020204030204" pitchFamily="34" charset="0"/>
                <a:cs typeface="Calibri Light" panose="020F0302020204030204" pitchFamily="34" charset="0"/>
              </a:rPr>
              <a:t>Myndighetsenheten</a:t>
            </a:r>
            <a:b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Malin Bergh</a:t>
            </a:r>
          </a:p>
        </p:txBody>
      </p:sp>
      <p:sp>
        <p:nvSpPr>
          <p:cNvPr id="78" name="Rektangel: rundade hörn 77">
            <a:extLst>
              <a:ext uri="{FF2B5EF4-FFF2-40B4-BE49-F238E27FC236}">
                <a16:creationId xmlns:a16="http://schemas.microsoft.com/office/drawing/2014/main" id="{FC9D5FBD-82F4-4EC7-96F9-EE4E2AA9C7C3}"/>
              </a:ext>
            </a:extLst>
          </p:cNvPr>
          <p:cNvSpPr/>
          <p:nvPr/>
        </p:nvSpPr>
        <p:spPr>
          <a:xfrm>
            <a:off x="3211063" y="4713596"/>
            <a:ext cx="1521345" cy="46833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b="1">
                <a:latin typeface="Calibri Light" panose="020F0302020204030204" pitchFamily="34" charset="0"/>
                <a:cs typeface="Calibri Light" panose="020F0302020204030204" pitchFamily="34" charset="0"/>
              </a:rPr>
              <a:t>Räddningstjänsten</a:t>
            </a:r>
            <a:b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Jonas Hahlin</a:t>
            </a:r>
          </a:p>
        </p:txBody>
      </p:sp>
      <p:sp>
        <p:nvSpPr>
          <p:cNvPr id="79" name="Rektangel: rundade hörn 78">
            <a:extLst>
              <a:ext uri="{FF2B5EF4-FFF2-40B4-BE49-F238E27FC236}">
                <a16:creationId xmlns:a16="http://schemas.microsoft.com/office/drawing/2014/main" id="{AF9C5418-D07B-4E86-BE5E-58580864D071}"/>
              </a:ext>
            </a:extLst>
          </p:cNvPr>
          <p:cNvSpPr/>
          <p:nvPr/>
        </p:nvSpPr>
        <p:spPr>
          <a:xfrm>
            <a:off x="3194065" y="5315909"/>
            <a:ext cx="1521346" cy="471632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000" b="1">
                <a:latin typeface="Calibri Light" panose="020F0302020204030204" pitchFamily="34" charset="0"/>
                <a:cs typeface="Calibri Light" panose="020F0302020204030204" pitchFamily="34" charset="0"/>
              </a:rPr>
              <a:t>Samhällsplanering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(detaljplaner)</a:t>
            </a:r>
            <a:b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/>
                <a:cs typeface="Calibri Light"/>
              </a:rPr>
              <a:t>Andreas </a:t>
            </a:r>
            <a:r>
              <a:rPr lang="sv-SE" sz="1000" err="1">
                <a:latin typeface="Calibri Light"/>
                <a:cs typeface="Calibri Light"/>
              </a:rPr>
              <a:t>Unée</a:t>
            </a:r>
            <a:endParaRPr lang="sv-SE" sz="1000" err="1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5" name="Rektangel: rundade hörn 84">
            <a:extLst>
              <a:ext uri="{FF2B5EF4-FFF2-40B4-BE49-F238E27FC236}">
                <a16:creationId xmlns:a16="http://schemas.microsoft.com/office/drawing/2014/main" id="{100D8023-C774-42ED-931D-DE861317AB33}"/>
              </a:ext>
            </a:extLst>
          </p:cNvPr>
          <p:cNvSpPr/>
          <p:nvPr/>
        </p:nvSpPr>
        <p:spPr>
          <a:xfrm>
            <a:off x="3172274" y="3369053"/>
            <a:ext cx="1565385" cy="608251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solidFill>
                  <a:schemeClr val="tx1"/>
                </a:solidFill>
                <a:latin typeface="Calibri Light"/>
                <a:cs typeface="Calibri Light"/>
              </a:rPr>
              <a:t>Myndighetsnämnd</a:t>
            </a:r>
          </a:p>
          <a:p>
            <a:pPr algn="ctr"/>
            <a:r>
              <a:rPr lang="sv-SE" sz="1100">
                <a:solidFill>
                  <a:schemeClr val="tx1"/>
                </a:solidFill>
                <a:latin typeface="Calibri Light"/>
                <a:cs typeface="Calibri Light"/>
              </a:rPr>
              <a:t>Andreas Blomqvist (KD)</a:t>
            </a:r>
          </a:p>
        </p:txBody>
      </p:sp>
      <p:sp>
        <p:nvSpPr>
          <p:cNvPr id="86" name="Rektangel: rundade hörn 85">
            <a:extLst>
              <a:ext uri="{FF2B5EF4-FFF2-40B4-BE49-F238E27FC236}">
                <a16:creationId xmlns:a16="http://schemas.microsoft.com/office/drawing/2014/main" id="{DEDF4B28-D7E5-4F98-880D-00950BF64E90}"/>
              </a:ext>
            </a:extLst>
          </p:cNvPr>
          <p:cNvSpPr/>
          <p:nvPr/>
        </p:nvSpPr>
        <p:spPr>
          <a:xfrm>
            <a:off x="7361489" y="3368182"/>
            <a:ext cx="1939967" cy="598082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sv-SE" sz="1100" b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Socialnämnd</a:t>
            </a:r>
          </a:p>
          <a:p>
            <a:pPr algn="ctr"/>
            <a:r>
              <a:rPr lang="sv-SE" sz="110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Eva Stuge (M)</a:t>
            </a:r>
          </a:p>
        </p:txBody>
      </p:sp>
      <p:sp>
        <p:nvSpPr>
          <p:cNvPr id="87" name="Rektangel: rundade hörn 86">
            <a:extLst>
              <a:ext uri="{FF2B5EF4-FFF2-40B4-BE49-F238E27FC236}">
                <a16:creationId xmlns:a16="http://schemas.microsoft.com/office/drawing/2014/main" id="{76325BBB-CE83-4E8E-8577-BFFB41BCFA1B}"/>
              </a:ext>
            </a:extLst>
          </p:cNvPr>
          <p:cNvSpPr/>
          <p:nvPr/>
        </p:nvSpPr>
        <p:spPr>
          <a:xfrm>
            <a:off x="9888414" y="3380221"/>
            <a:ext cx="1636109" cy="586043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sv-SE" sz="1100" b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Utbildningsnämnd</a:t>
            </a:r>
          </a:p>
          <a:p>
            <a:pPr algn="ctr"/>
            <a:r>
              <a:rPr lang="sv-SE" sz="110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Betty-Ann Nilsson (KD)</a:t>
            </a:r>
          </a:p>
        </p:txBody>
      </p:sp>
      <p:sp>
        <p:nvSpPr>
          <p:cNvPr id="88" name="Rektangel: rundade hörn 87">
            <a:extLst>
              <a:ext uri="{FF2B5EF4-FFF2-40B4-BE49-F238E27FC236}">
                <a16:creationId xmlns:a16="http://schemas.microsoft.com/office/drawing/2014/main" id="{FC2206CA-09A9-4247-B2CA-9DB6F66106AF}"/>
              </a:ext>
            </a:extLst>
          </p:cNvPr>
          <p:cNvSpPr/>
          <p:nvPr/>
        </p:nvSpPr>
        <p:spPr>
          <a:xfrm>
            <a:off x="7382877" y="4704025"/>
            <a:ext cx="1939968" cy="46389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sv-SE" sz="1100" b="1">
                <a:latin typeface="Calibri Light" panose="020F0302020204030204" pitchFamily="34" charset="0"/>
                <a:cs typeface="Calibri Light" panose="020F0302020204030204" pitchFamily="34" charset="0"/>
              </a:rPr>
              <a:t>Stöd, vård och omsorg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Pernilla Ahlström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9" name="Rektangel: rundade hörn 88">
            <a:extLst>
              <a:ext uri="{FF2B5EF4-FFF2-40B4-BE49-F238E27FC236}">
                <a16:creationId xmlns:a16="http://schemas.microsoft.com/office/drawing/2014/main" id="{722E0E67-5D0A-4095-AC53-AD2EFBA3F16D}"/>
              </a:ext>
            </a:extLst>
          </p:cNvPr>
          <p:cNvSpPr/>
          <p:nvPr/>
        </p:nvSpPr>
        <p:spPr>
          <a:xfrm>
            <a:off x="7361489" y="4112355"/>
            <a:ext cx="1948017" cy="43857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sv-SE" sz="1100" b="1">
                <a:latin typeface="Calibri Light" panose="020F0302020204030204" pitchFamily="34" charset="0"/>
                <a:cs typeface="Calibri Light" panose="020F0302020204030204" pitchFamily="34" charset="0"/>
              </a:rPr>
              <a:t>Individ- och familjeomsorg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Kerstin Olla Grahn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92" name="Rektangel: rundade hörn 91">
            <a:extLst>
              <a:ext uri="{FF2B5EF4-FFF2-40B4-BE49-F238E27FC236}">
                <a16:creationId xmlns:a16="http://schemas.microsoft.com/office/drawing/2014/main" id="{B5831DC3-066A-41B4-905F-82025F84E854}"/>
              </a:ext>
            </a:extLst>
          </p:cNvPr>
          <p:cNvSpPr/>
          <p:nvPr/>
        </p:nvSpPr>
        <p:spPr>
          <a:xfrm>
            <a:off x="9888413" y="4112355"/>
            <a:ext cx="1636103" cy="43857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sv-SE" sz="1100" b="1">
                <a:latin typeface="Calibri Light" panose="020F0302020204030204" pitchFamily="34" charset="0"/>
                <a:cs typeface="Calibri Light" panose="020F0302020204030204" pitchFamily="34" charset="0"/>
              </a:rPr>
              <a:t>För- och grundskola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Roland Bång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93" name="Rektangel: rundade hörn 92">
            <a:extLst>
              <a:ext uri="{FF2B5EF4-FFF2-40B4-BE49-F238E27FC236}">
                <a16:creationId xmlns:a16="http://schemas.microsoft.com/office/drawing/2014/main" id="{09B76F7D-688A-4E6D-BC60-36BAAC0125FD}"/>
              </a:ext>
            </a:extLst>
          </p:cNvPr>
          <p:cNvSpPr/>
          <p:nvPr/>
        </p:nvSpPr>
        <p:spPr>
          <a:xfrm>
            <a:off x="9888413" y="4702534"/>
            <a:ext cx="1636102" cy="43857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sv-SE" sz="1100" b="1">
                <a:latin typeface="Calibri Light" panose="020F0302020204030204" pitchFamily="34" charset="0"/>
                <a:cs typeface="Calibri Light" panose="020F0302020204030204" pitchFamily="34" charset="0"/>
              </a:rPr>
              <a:t>Utbildningscentrum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Ellinor Häreskog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7" name="Platshållare för bild 2">
            <a:extLst>
              <a:ext uri="{FF2B5EF4-FFF2-40B4-BE49-F238E27FC236}">
                <a16:creationId xmlns:a16="http://schemas.microsoft.com/office/drawing/2014/main" id="{AC236C55-9DF0-4EFE-AC95-0EBAAC5008E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275" r="20275"/>
          <a:stretch>
            <a:fillRect/>
          </a:stretch>
        </p:blipFill>
        <p:spPr>
          <a:xfrm>
            <a:off x="8226518" y="-443557"/>
            <a:ext cx="3965482" cy="2191918"/>
          </a:xfrm>
          <a:prstGeom prst="rect">
            <a:avLst/>
          </a:prstGeom>
        </p:spPr>
      </p:pic>
      <p:sp>
        <p:nvSpPr>
          <p:cNvPr id="48" name="Rektangel: rundade hörn 47">
            <a:extLst>
              <a:ext uri="{FF2B5EF4-FFF2-40B4-BE49-F238E27FC236}">
                <a16:creationId xmlns:a16="http://schemas.microsoft.com/office/drawing/2014/main" id="{8615E9BF-FD35-4DE9-AC3E-D49773A7D40C}"/>
              </a:ext>
            </a:extLst>
          </p:cNvPr>
          <p:cNvSpPr/>
          <p:nvPr/>
        </p:nvSpPr>
        <p:spPr>
          <a:xfrm>
            <a:off x="341643" y="147107"/>
            <a:ext cx="974691" cy="26487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sz="120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Politik</a:t>
            </a:r>
          </a:p>
        </p:txBody>
      </p:sp>
      <p:sp>
        <p:nvSpPr>
          <p:cNvPr id="49" name="Rektangel: rundade hörn 48">
            <a:extLst>
              <a:ext uri="{FF2B5EF4-FFF2-40B4-BE49-F238E27FC236}">
                <a16:creationId xmlns:a16="http://schemas.microsoft.com/office/drawing/2014/main" id="{7F8710DB-349D-45FB-84FD-FA909A147A0D}"/>
              </a:ext>
            </a:extLst>
          </p:cNvPr>
          <p:cNvSpPr/>
          <p:nvPr/>
        </p:nvSpPr>
        <p:spPr>
          <a:xfrm>
            <a:off x="341643" y="451895"/>
            <a:ext cx="974691" cy="26487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sz="1200">
                <a:latin typeface="Calibri Light" panose="020F0302020204030204" pitchFamily="34" charset="0"/>
                <a:cs typeface="Calibri Light" panose="020F0302020204030204" pitchFamily="34" charset="0"/>
              </a:rPr>
              <a:t>Verksamhet</a:t>
            </a:r>
          </a:p>
        </p:txBody>
      </p:sp>
      <p:sp>
        <p:nvSpPr>
          <p:cNvPr id="28" name="Rektangel: rundade hörn 27">
            <a:extLst>
              <a:ext uri="{FF2B5EF4-FFF2-40B4-BE49-F238E27FC236}">
                <a16:creationId xmlns:a16="http://schemas.microsoft.com/office/drawing/2014/main" id="{9F41C7F8-CBEC-4F6A-BB5C-339DC5A68E51}"/>
              </a:ext>
            </a:extLst>
          </p:cNvPr>
          <p:cNvSpPr/>
          <p:nvPr/>
        </p:nvSpPr>
        <p:spPr>
          <a:xfrm>
            <a:off x="4991108" y="2277154"/>
            <a:ext cx="2349656" cy="468020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>
                <a:latin typeface="Calibri Light" panose="020F0302020204030204" pitchFamily="34" charset="0"/>
                <a:cs typeface="Calibri Light" panose="020F0302020204030204" pitchFamily="34" charset="0"/>
              </a:rPr>
              <a:t>Kommundirektör/förvaltningschef</a:t>
            </a:r>
            <a:br>
              <a:rPr lang="sv-SE" sz="12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50">
                <a:latin typeface="Calibri Light" panose="020F0302020204030204" pitchFamily="34" charset="0"/>
                <a:cs typeface="Calibri Light" panose="020F0302020204030204" pitchFamily="34" charset="0"/>
              </a:rPr>
              <a:t>Christer Normark</a:t>
            </a:r>
            <a:endParaRPr lang="sv-SE" sz="12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188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dobjekt 15">
            <a:extLst>
              <a:ext uri="{FF2B5EF4-FFF2-40B4-BE49-F238E27FC236}">
                <a16:creationId xmlns:a16="http://schemas.microsoft.com/office/drawing/2014/main" id="{099A6018-2D93-477A-80D2-D0766F350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1800" y="6063802"/>
            <a:ext cx="1269509" cy="603016"/>
          </a:xfrm>
          <a:prstGeom prst="rect">
            <a:avLst/>
          </a:prstGeom>
        </p:spPr>
      </p:pic>
      <p:pic>
        <p:nvPicPr>
          <p:cNvPr id="47" name="Platshållare för bild 2">
            <a:extLst>
              <a:ext uri="{FF2B5EF4-FFF2-40B4-BE49-F238E27FC236}">
                <a16:creationId xmlns:a16="http://schemas.microsoft.com/office/drawing/2014/main" id="{AC236C55-9DF0-4EFE-AC95-0EBAAC5008E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275" r="20275"/>
          <a:stretch>
            <a:fillRect/>
          </a:stretch>
        </p:blipFill>
        <p:spPr>
          <a:xfrm>
            <a:off x="8226518" y="-443557"/>
            <a:ext cx="3965482" cy="2191918"/>
          </a:xfrm>
          <a:prstGeom prst="rect">
            <a:avLst/>
          </a:prstGeom>
        </p:spPr>
      </p:pic>
      <p:sp>
        <p:nvSpPr>
          <p:cNvPr id="48" name="Rektangel: rundade hörn 47">
            <a:extLst>
              <a:ext uri="{FF2B5EF4-FFF2-40B4-BE49-F238E27FC236}">
                <a16:creationId xmlns:a16="http://schemas.microsoft.com/office/drawing/2014/main" id="{8615E9BF-FD35-4DE9-AC3E-D49773A7D40C}"/>
              </a:ext>
            </a:extLst>
          </p:cNvPr>
          <p:cNvSpPr/>
          <p:nvPr/>
        </p:nvSpPr>
        <p:spPr>
          <a:xfrm>
            <a:off x="341643" y="147107"/>
            <a:ext cx="974691" cy="26487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sz="120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Politik</a:t>
            </a:r>
          </a:p>
        </p:txBody>
      </p:sp>
      <p:sp>
        <p:nvSpPr>
          <p:cNvPr id="49" name="Rektangel: rundade hörn 48">
            <a:extLst>
              <a:ext uri="{FF2B5EF4-FFF2-40B4-BE49-F238E27FC236}">
                <a16:creationId xmlns:a16="http://schemas.microsoft.com/office/drawing/2014/main" id="{7F8710DB-349D-45FB-84FD-FA909A147A0D}"/>
              </a:ext>
            </a:extLst>
          </p:cNvPr>
          <p:cNvSpPr/>
          <p:nvPr/>
        </p:nvSpPr>
        <p:spPr>
          <a:xfrm>
            <a:off x="341643" y="451895"/>
            <a:ext cx="974691" cy="26487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sz="1200">
                <a:latin typeface="Calibri Light" panose="020F0302020204030204" pitchFamily="34" charset="0"/>
                <a:cs typeface="Calibri Light" panose="020F0302020204030204" pitchFamily="34" charset="0"/>
              </a:rPr>
              <a:t>Verksamhet</a:t>
            </a:r>
          </a:p>
        </p:txBody>
      </p:sp>
      <p:sp>
        <p:nvSpPr>
          <p:cNvPr id="28" name="Rectangle 2">
            <a:extLst>
              <a:ext uri="{FF2B5EF4-FFF2-40B4-BE49-F238E27FC236}">
                <a16:creationId xmlns:a16="http://schemas.microsoft.com/office/drawing/2014/main" id="{113E75DF-A42B-4861-AD84-E5C65325A8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2773" y="-26179"/>
            <a:ext cx="8651558" cy="1143000"/>
          </a:xfrm>
        </p:spPr>
        <p:txBody>
          <a:bodyPr>
            <a:normAutofit/>
          </a:bodyPr>
          <a:lstStyle/>
          <a:p>
            <a:r>
              <a:rPr lang="sv-SE" sz="3700" b="1">
                <a:latin typeface="Calibri" panose="020F0502020204030204" pitchFamily="34" charset="0"/>
                <a:cs typeface="Calibri" panose="020F0502020204030204" pitchFamily="34" charset="0"/>
              </a:rPr>
              <a:t>Chefsnivåer Lycksele kommun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D2AE1E72-AE6D-4BBD-BB51-CE5072F414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252376"/>
              </p:ext>
            </p:extLst>
          </p:nvPr>
        </p:nvGraphicFramePr>
        <p:xfrm>
          <a:off x="1774092" y="89401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167446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Rak koppling 37">
            <a:extLst>
              <a:ext uri="{FF2B5EF4-FFF2-40B4-BE49-F238E27FC236}">
                <a16:creationId xmlns:a16="http://schemas.microsoft.com/office/drawing/2014/main" id="{9CE4678F-D7F5-4139-AC0F-472D4B2AED4A}"/>
              </a:ext>
            </a:extLst>
          </p:cNvPr>
          <p:cNvCxnSpPr>
            <a:cxnSpLocks/>
          </p:cNvCxnSpPr>
          <p:nvPr/>
        </p:nvCxnSpPr>
        <p:spPr>
          <a:xfrm>
            <a:off x="5918552" y="4033742"/>
            <a:ext cx="3057004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Rak koppling 3">
            <a:extLst>
              <a:ext uri="{FF2B5EF4-FFF2-40B4-BE49-F238E27FC236}">
                <a16:creationId xmlns:a16="http://schemas.microsoft.com/office/drawing/2014/main" id="{0A50E94D-4EF7-4760-9AFE-E524C13CF80B}"/>
              </a:ext>
            </a:extLst>
          </p:cNvPr>
          <p:cNvCxnSpPr>
            <a:cxnSpLocks/>
            <a:stCxn id="26" idx="1"/>
          </p:cNvCxnSpPr>
          <p:nvPr/>
        </p:nvCxnSpPr>
        <p:spPr>
          <a:xfrm flipH="1">
            <a:off x="2403566" y="2035230"/>
            <a:ext cx="2246684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Rektangel: rundade hörn 41">
            <a:extLst>
              <a:ext uri="{FF2B5EF4-FFF2-40B4-BE49-F238E27FC236}">
                <a16:creationId xmlns:a16="http://schemas.microsoft.com/office/drawing/2014/main" id="{13A9DEE0-DF23-46E1-9C5A-1804B04A0D2D}"/>
              </a:ext>
            </a:extLst>
          </p:cNvPr>
          <p:cNvSpPr/>
          <p:nvPr/>
        </p:nvSpPr>
        <p:spPr>
          <a:xfrm>
            <a:off x="313161" y="1537976"/>
            <a:ext cx="2185005" cy="2247181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22120" y="274638"/>
            <a:ext cx="8560118" cy="1143000"/>
          </a:xfrm>
        </p:spPr>
        <p:txBody>
          <a:bodyPr>
            <a:normAutofit/>
          </a:bodyPr>
          <a:lstStyle/>
          <a:p>
            <a:r>
              <a:rPr lang="sv-SE" sz="3700" b="1">
                <a:latin typeface="Calibri" panose="020F0502020204030204" pitchFamily="34" charset="0"/>
                <a:cs typeface="Calibri" panose="020F0502020204030204" pitchFamily="34" charset="0"/>
              </a:rPr>
              <a:t>Förvaltningsledning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099A6018-2D93-477A-80D2-D0766F350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1800" y="6063802"/>
            <a:ext cx="1269509" cy="603016"/>
          </a:xfrm>
          <a:prstGeom prst="rect">
            <a:avLst/>
          </a:prstGeom>
        </p:spPr>
      </p:pic>
      <p:cxnSp>
        <p:nvCxnSpPr>
          <p:cNvPr id="14" name="Rak koppling 13">
            <a:extLst>
              <a:ext uri="{FF2B5EF4-FFF2-40B4-BE49-F238E27FC236}">
                <a16:creationId xmlns:a16="http://schemas.microsoft.com/office/drawing/2014/main" id="{01633812-8E61-4E5E-9090-FA93B66480D1}"/>
              </a:ext>
            </a:extLst>
          </p:cNvPr>
          <p:cNvCxnSpPr>
            <a:cxnSpLocks/>
          </p:cNvCxnSpPr>
          <p:nvPr/>
        </p:nvCxnSpPr>
        <p:spPr>
          <a:xfrm>
            <a:off x="2491557" y="5101024"/>
            <a:ext cx="0" cy="277186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Rak koppling 17">
            <a:extLst>
              <a:ext uri="{FF2B5EF4-FFF2-40B4-BE49-F238E27FC236}">
                <a16:creationId xmlns:a16="http://schemas.microsoft.com/office/drawing/2014/main" id="{6AF1AB78-2201-4D8B-8D1D-47AD47BCE5DF}"/>
              </a:ext>
            </a:extLst>
          </p:cNvPr>
          <p:cNvCxnSpPr>
            <a:cxnSpLocks/>
          </p:cNvCxnSpPr>
          <p:nvPr/>
        </p:nvCxnSpPr>
        <p:spPr>
          <a:xfrm>
            <a:off x="5918546" y="5098040"/>
            <a:ext cx="0" cy="277186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Rak koppling 19">
            <a:extLst>
              <a:ext uri="{FF2B5EF4-FFF2-40B4-BE49-F238E27FC236}">
                <a16:creationId xmlns:a16="http://schemas.microsoft.com/office/drawing/2014/main" id="{95809A9F-EF38-4749-8FA1-89E04639E653}"/>
              </a:ext>
            </a:extLst>
          </p:cNvPr>
          <p:cNvCxnSpPr>
            <a:cxnSpLocks/>
          </p:cNvCxnSpPr>
          <p:nvPr/>
        </p:nvCxnSpPr>
        <p:spPr>
          <a:xfrm>
            <a:off x="4301910" y="5104553"/>
            <a:ext cx="0" cy="277186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Rak koppling 20">
            <a:extLst>
              <a:ext uri="{FF2B5EF4-FFF2-40B4-BE49-F238E27FC236}">
                <a16:creationId xmlns:a16="http://schemas.microsoft.com/office/drawing/2014/main" id="{CE0363D6-AAEF-4AC1-9A94-C3E7EE6699C5}"/>
              </a:ext>
            </a:extLst>
          </p:cNvPr>
          <p:cNvCxnSpPr>
            <a:cxnSpLocks/>
          </p:cNvCxnSpPr>
          <p:nvPr/>
        </p:nvCxnSpPr>
        <p:spPr>
          <a:xfrm>
            <a:off x="9407954" y="5098390"/>
            <a:ext cx="0" cy="277186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Rak koppling 21">
            <a:extLst>
              <a:ext uri="{FF2B5EF4-FFF2-40B4-BE49-F238E27FC236}">
                <a16:creationId xmlns:a16="http://schemas.microsoft.com/office/drawing/2014/main" id="{6C535026-5E38-4C26-9160-6B451BFD9BE1}"/>
              </a:ext>
            </a:extLst>
          </p:cNvPr>
          <p:cNvCxnSpPr>
            <a:cxnSpLocks/>
          </p:cNvCxnSpPr>
          <p:nvPr/>
        </p:nvCxnSpPr>
        <p:spPr>
          <a:xfrm>
            <a:off x="7654710" y="5104553"/>
            <a:ext cx="0" cy="277186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Rak koppling 22">
            <a:extLst>
              <a:ext uri="{FF2B5EF4-FFF2-40B4-BE49-F238E27FC236}">
                <a16:creationId xmlns:a16="http://schemas.microsoft.com/office/drawing/2014/main" id="{6570309D-291F-4137-B779-018B4778573C}"/>
              </a:ext>
            </a:extLst>
          </p:cNvPr>
          <p:cNvCxnSpPr>
            <a:cxnSpLocks/>
            <a:stCxn id="26" idx="2"/>
          </p:cNvCxnSpPr>
          <p:nvPr/>
        </p:nvCxnSpPr>
        <p:spPr>
          <a:xfrm flipH="1">
            <a:off x="5918552" y="2327617"/>
            <a:ext cx="2" cy="2764797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Rak koppling 23">
            <a:extLst>
              <a:ext uri="{FF2B5EF4-FFF2-40B4-BE49-F238E27FC236}">
                <a16:creationId xmlns:a16="http://schemas.microsoft.com/office/drawing/2014/main" id="{9848EA8D-FB4B-4366-AA6B-853AA60334C8}"/>
              </a:ext>
            </a:extLst>
          </p:cNvPr>
          <p:cNvCxnSpPr>
            <a:cxnSpLocks/>
          </p:cNvCxnSpPr>
          <p:nvPr/>
        </p:nvCxnSpPr>
        <p:spPr>
          <a:xfrm>
            <a:off x="5918552" y="3153211"/>
            <a:ext cx="3057004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ektangel: rundade hörn 24">
            <a:extLst>
              <a:ext uri="{FF2B5EF4-FFF2-40B4-BE49-F238E27FC236}">
                <a16:creationId xmlns:a16="http://schemas.microsoft.com/office/drawing/2014/main" id="{33559F31-3FE5-4D1B-B478-A3BEA05B05CE}"/>
              </a:ext>
            </a:extLst>
          </p:cNvPr>
          <p:cNvSpPr/>
          <p:nvPr/>
        </p:nvSpPr>
        <p:spPr>
          <a:xfrm>
            <a:off x="4650249" y="1722510"/>
            <a:ext cx="2536608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08DBA92D-7191-4319-BB3A-BAA6E4364EDA}"/>
              </a:ext>
            </a:extLst>
          </p:cNvPr>
          <p:cNvSpPr txBox="1"/>
          <p:nvPr/>
        </p:nvSpPr>
        <p:spPr>
          <a:xfrm>
            <a:off x="4650250" y="1742842"/>
            <a:ext cx="25366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800" b="1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Kommundirektör</a:t>
            </a:r>
            <a:br>
              <a:rPr lang="sv-SE" sz="180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40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Christer Normark</a:t>
            </a:r>
            <a:endParaRPr lang="sv-SE" sz="180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7" name="Rektangel: rundade hörn 26">
            <a:extLst>
              <a:ext uri="{FF2B5EF4-FFF2-40B4-BE49-F238E27FC236}">
                <a16:creationId xmlns:a16="http://schemas.microsoft.com/office/drawing/2014/main" id="{67184A2E-E293-43A2-B936-A05A91D46BFA}"/>
              </a:ext>
            </a:extLst>
          </p:cNvPr>
          <p:cNvSpPr/>
          <p:nvPr/>
        </p:nvSpPr>
        <p:spPr>
          <a:xfrm>
            <a:off x="1770692" y="5283796"/>
            <a:ext cx="1609931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68FF6EC9-A109-45EF-AC03-72987C29A49C}"/>
              </a:ext>
            </a:extLst>
          </p:cNvPr>
          <p:cNvSpPr txBox="1"/>
          <p:nvPr/>
        </p:nvSpPr>
        <p:spPr>
          <a:xfrm>
            <a:off x="1770693" y="5384024"/>
            <a:ext cx="1609930" cy="49244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>
                <a:solidFill>
                  <a:schemeClr val="bg1"/>
                </a:solidFill>
                <a:latin typeface="Calibri Light"/>
                <a:cs typeface="Calibri Light"/>
              </a:rPr>
              <a:t>Samhällsbyggnad</a:t>
            </a:r>
            <a:b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solidFill>
                  <a:schemeClr val="bg1"/>
                </a:solidFill>
                <a:latin typeface="Calibri Light"/>
                <a:cs typeface="Calibri Light"/>
              </a:rPr>
              <a:t>Eric Lundström</a:t>
            </a:r>
            <a:endParaRPr lang="sv-SE" sz="140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9" name="Rektangel: rundade hörn 28">
            <a:extLst>
              <a:ext uri="{FF2B5EF4-FFF2-40B4-BE49-F238E27FC236}">
                <a16:creationId xmlns:a16="http://schemas.microsoft.com/office/drawing/2014/main" id="{40015134-11BB-4D37-8908-9181D025F827}"/>
              </a:ext>
            </a:extLst>
          </p:cNvPr>
          <p:cNvSpPr/>
          <p:nvPr/>
        </p:nvSpPr>
        <p:spPr>
          <a:xfrm>
            <a:off x="6815939" y="3735888"/>
            <a:ext cx="2303997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latin typeface="Calibri Light"/>
                <a:cs typeface="Calibri Light"/>
              </a:rPr>
              <a:t>Kommunledningskontor</a:t>
            </a:r>
            <a:br>
              <a:rPr lang="sv-SE" sz="14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400" dirty="0">
                <a:latin typeface="Calibri Light"/>
                <a:cs typeface="Calibri Light"/>
              </a:rPr>
              <a:t>Christer Normark</a:t>
            </a:r>
            <a:endParaRPr lang="sv-SE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0" name="Rektangel: rundade hörn 29">
            <a:extLst>
              <a:ext uri="{FF2B5EF4-FFF2-40B4-BE49-F238E27FC236}">
                <a16:creationId xmlns:a16="http://schemas.microsoft.com/office/drawing/2014/main" id="{75484E52-3476-4BA8-A466-F122369A01E7}"/>
              </a:ext>
            </a:extLst>
          </p:cNvPr>
          <p:cNvSpPr/>
          <p:nvPr/>
        </p:nvSpPr>
        <p:spPr>
          <a:xfrm>
            <a:off x="3496281" y="5286522"/>
            <a:ext cx="1609931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06BF6325-A259-46C9-B0F0-ABC3978BF262}"/>
              </a:ext>
            </a:extLst>
          </p:cNvPr>
          <p:cNvSpPr txBox="1"/>
          <p:nvPr/>
        </p:nvSpPr>
        <p:spPr>
          <a:xfrm>
            <a:off x="3496282" y="5386750"/>
            <a:ext cx="160993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Stöd, vård, omsorg</a:t>
            </a:r>
            <a:br>
              <a:rPr lang="sv-SE" sz="140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Pernilla Ahlström</a:t>
            </a:r>
            <a:endParaRPr lang="sv-SE" sz="140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2" name="Rektangel: rundade hörn 31">
            <a:extLst>
              <a:ext uri="{FF2B5EF4-FFF2-40B4-BE49-F238E27FC236}">
                <a16:creationId xmlns:a16="http://schemas.microsoft.com/office/drawing/2014/main" id="{A8981C9C-5E86-4467-B6FA-D749661E61F0}"/>
              </a:ext>
            </a:extLst>
          </p:cNvPr>
          <p:cNvSpPr/>
          <p:nvPr/>
        </p:nvSpPr>
        <p:spPr>
          <a:xfrm>
            <a:off x="8616901" y="5286522"/>
            <a:ext cx="1609931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4621D5D2-5A24-4922-9F51-21712DC2B379}"/>
              </a:ext>
            </a:extLst>
          </p:cNvPr>
          <p:cNvSpPr txBox="1"/>
          <p:nvPr/>
        </p:nvSpPr>
        <p:spPr>
          <a:xfrm>
            <a:off x="8616902" y="5386750"/>
            <a:ext cx="160993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Utbildningscentrum</a:t>
            </a:r>
          </a:p>
          <a:p>
            <a:pPr algn="ctr"/>
            <a:r>
              <a:rPr lang="sv-SE" sz="110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Ellinor Häreskog</a:t>
            </a:r>
          </a:p>
        </p:txBody>
      </p:sp>
      <p:sp>
        <p:nvSpPr>
          <p:cNvPr id="34" name="Rektangel: rundade hörn 33">
            <a:extLst>
              <a:ext uri="{FF2B5EF4-FFF2-40B4-BE49-F238E27FC236}">
                <a16:creationId xmlns:a16="http://schemas.microsoft.com/office/drawing/2014/main" id="{C561541E-43DA-450E-A1A3-F0286C27B749}"/>
              </a:ext>
            </a:extLst>
          </p:cNvPr>
          <p:cNvSpPr/>
          <p:nvPr/>
        </p:nvSpPr>
        <p:spPr>
          <a:xfrm>
            <a:off x="5197807" y="5277983"/>
            <a:ext cx="1609931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B9E3A511-E4D8-4223-BA6A-82FF03D60EBB}"/>
              </a:ext>
            </a:extLst>
          </p:cNvPr>
          <p:cNvSpPr txBox="1"/>
          <p:nvPr/>
        </p:nvSpPr>
        <p:spPr>
          <a:xfrm>
            <a:off x="5175219" y="5265058"/>
            <a:ext cx="16099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Individ- och familjeomsorg</a:t>
            </a:r>
            <a:br>
              <a:rPr lang="sv-SE" sz="140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Kerstin Olla-Grahn</a:t>
            </a:r>
            <a:endParaRPr lang="sv-SE" sz="140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6" name="Rektangel: rundade hörn 35">
            <a:extLst>
              <a:ext uri="{FF2B5EF4-FFF2-40B4-BE49-F238E27FC236}">
                <a16:creationId xmlns:a16="http://schemas.microsoft.com/office/drawing/2014/main" id="{EE8C4B2E-E7FE-4639-AF8A-9B257DEA8D95}"/>
              </a:ext>
            </a:extLst>
          </p:cNvPr>
          <p:cNvSpPr/>
          <p:nvPr/>
        </p:nvSpPr>
        <p:spPr>
          <a:xfrm>
            <a:off x="6902191" y="5291822"/>
            <a:ext cx="1609931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EED061DE-BCD1-454B-BDD5-B0DDDD2FAF8E}"/>
              </a:ext>
            </a:extLst>
          </p:cNvPr>
          <p:cNvSpPr txBox="1"/>
          <p:nvPr/>
        </p:nvSpPr>
        <p:spPr>
          <a:xfrm>
            <a:off x="6902192" y="5392050"/>
            <a:ext cx="1609930" cy="4770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 dirty="0">
                <a:solidFill>
                  <a:schemeClr val="bg1"/>
                </a:solidFill>
                <a:latin typeface="Calibri Light"/>
                <a:cs typeface="Calibri Light"/>
              </a:rPr>
              <a:t>För- och grundskola</a:t>
            </a:r>
            <a:br>
              <a:rPr lang="sv-SE" sz="14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100" dirty="0">
                <a:solidFill>
                  <a:schemeClr val="bg1"/>
                </a:solidFill>
                <a:latin typeface="Calibri Light"/>
                <a:cs typeface="Calibri Light"/>
              </a:rPr>
              <a:t>Stefan Karlsson</a:t>
            </a:r>
            <a:endParaRPr lang="sv-SE" sz="1400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9" name="Rektangel: rundade hörn 38">
            <a:extLst>
              <a:ext uri="{FF2B5EF4-FFF2-40B4-BE49-F238E27FC236}">
                <a16:creationId xmlns:a16="http://schemas.microsoft.com/office/drawing/2014/main" id="{4F82C403-7751-488C-B03D-7FBE2C49ACA5}"/>
              </a:ext>
            </a:extLst>
          </p:cNvPr>
          <p:cNvSpPr/>
          <p:nvPr/>
        </p:nvSpPr>
        <p:spPr>
          <a:xfrm>
            <a:off x="6818371" y="2567513"/>
            <a:ext cx="2303997" cy="980437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2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Beredskapssamordning</a:t>
            </a:r>
          </a:p>
          <a:p>
            <a:pPr algn="ctr"/>
            <a:r>
              <a:rPr lang="sv-SE" sz="1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R10</a:t>
            </a:r>
          </a:p>
          <a:p>
            <a:pPr algn="ctr"/>
            <a:r>
              <a:rPr lang="sv-SE" sz="1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LYSA</a:t>
            </a:r>
          </a:p>
          <a:p>
            <a:pPr algn="ctr"/>
            <a:r>
              <a:rPr lang="sv-SE" sz="1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LystKom</a:t>
            </a:r>
            <a:endParaRPr lang="sv-SE" sz="12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2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cxnSp>
        <p:nvCxnSpPr>
          <p:cNvPr id="40" name="Rak koppling 39">
            <a:extLst>
              <a:ext uri="{FF2B5EF4-FFF2-40B4-BE49-F238E27FC236}">
                <a16:creationId xmlns:a16="http://schemas.microsoft.com/office/drawing/2014/main" id="{086DB2AA-6773-4A46-BBDC-6317CE8BE6B7}"/>
              </a:ext>
            </a:extLst>
          </p:cNvPr>
          <p:cNvCxnSpPr>
            <a:cxnSpLocks/>
          </p:cNvCxnSpPr>
          <p:nvPr/>
        </p:nvCxnSpPr>
        <p:spPr>
          <a:xfrm>
            <a:off x="2498166" y="5101024"/>
            <a:ext cx="6914123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ruta 1">
            <a:extLst>
              <a:ext uri="{FF2B5EF4-FFF2-40B4-BE49-F238E27FC236}">
                <a16:creationId xmlns:a16="http://schemas.microsoft.com/office/drawing/2014/main" id="{63E78C15-5598-4DF0-B177-60ED9A18572D}"/>
              </a:ext>
            </a:extLst>
          </p:cNvPr>
          <p:cNvSpPr txBox="1"/>
          <p:nvPr/>
        </p:nvSpPr>
        <p:spPr>
          <a:xfrm>
            <a:off x="313161" y="1604811"/>
            <a:ext cx="2185005" cy="19697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Kommunledningsgrupp</a:t>
            </a:r>
            <a:r>
              <a:rPr lang="sv-SE" sz="14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:</a:t>
            </a:r>
          </a:p>
          <a:p>
            <a:pPr algn="ctr"/>
            <a:r>
              <a:rPr lang="sv-SE" sz="12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Christer Normark</a:t>
            </a:r>
          </a:p>
          <a:p>
            <a:pPr algn="ctr"/>
            <a:r>
              <a:rPr lang="sv-SE" sz="1200" dirty="0">
                <a:solidFill>
                  <a:schemeClr val="bg1"/>
                </a:solidFill>
                <a:latin typeface="Calibri Light"/>
                <a:cs typeface="Calibri Light"/>
              </a:rPr>
              <a:t>Eric Lundström</a:t>
            </a:r>
          </a:p>
          <a:p>
            <a:pPr algn="ctr"/>
            <a:r>
              <a:rPr lang="sv-SE" sz="12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Pernilla Ahlström</a:t>
            </a:r>
          </a:p>
          <a:p>
            <a:pPr algn="ctr"/>
            <a:r>
              <a:rPr lang="sv-SE" sz="12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Kerstin Olla-Grahn</a:t>
            </a:r>
          </a:p>
          <a:p>
            <a:pPr algn="ctr"/>
            <a:r>
              <a:rPr lang="sv-SE" sz="1200" dirty="0">
                <a:solidFill>
                  <a:schemeClr val="bg1"/>
                </a:solidFill>
                <a:latin typeface="Calibri Light"/>
                <a:cs typeface="Calibri Light"/>
              </a:rPr>
              <a:t>Stefan Karlsson</a:t>
            </a:r>
            <a:endParaRPr lang="sv-SE" sz="1200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2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Ellinor Häreskog</a:t>
            </a:r>
          </a:p>
          <a:p>
            <a:pPr algn="ctr"/>
            <a:r>
              <a:rPr lang="sv-SE" sz="12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Shara Sjögren</a:t>
            </a:r>
          </a:p>
          <a:p>
            <a:pPr algn="ctr"/>
            <a:r>
              <a:rPr lang="sv-SE" sz="12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Roger Frisendahl</a:t>
            </a:r>
          </a:p>
          <a:p>
            <a:pPr algn="ctr"/>
            <a:r>
              <a:rPr lang="sv-SE" sz="12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Gustaf Axelsson</a:t>
            </a:r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43" name="Platshållare för bild 2">
            <a:extLst>
              <a:ext uri="{FF2B5EF4-FFF2-40B4-BE49-F238E27FC236}">
                <a16:creationId xmlns:a16="http://schemas.microsoft.com/office/drawing/2014/main" id="{8E57B130-2C6B-4873-B758-7DF64F5074F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275" r="20275"/>
          <a:stretch>
            <a:fillRect/>
          </a:stretch>
        </p:blipFill>
        <p:spPr>
          <a:xfrm>
            <a:off x="8226518" y="-443557"/>
            <a:ext cx="3965482" cy="2191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343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dobjekt 15">
            <a:extLst>
              <a:ext uri="{FF2B5EF4-FFF2-40B4-BE49-F238E27FC236}">
                <a16:creationId xmlns:a16="http://schemas.microsoft.com/office/drawing/2014/main" id="{099A6018-2D93-477A-80D2-D0766F350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1800" y="6063802"/>
            <a:ext cx="1269509" cy="603016"/>
          </a:xfrm>
          <a:prstGeom prst="rect">
            <a:avLst/>
          </a:prstGeom>
        </p:spPr>
      </p:pic>
      <p:cxnSp>
        <p:nvCxnSpPr>
          <p:cNvPr id="43" name="Rak koppling 42">
            <a:extLst>
              <a:ext uri="{FF2B5EF4-FFF2-40B4-BE49-F238E27FC236}">
                <a16:creationId xmlns:a16="http://schemas.microsoft.com/office/drawing/2014/main" id="{6150CC5E-9E5C-45E0-8407-6F8D511EFCD3}"/>
              </a:ext>
            </a:extLst>
          </p:cNvPr>
          <p:cNvCxnSpPr>
            <a:cxnSpLocks/>
          </p:cNvCxnSpPr>
          <p:nvPr/>
        </p:nvCxnSpPr>
        <p:spPr>
          <a:xfrm>
            <a:off x="6093561" y="1471191"/>
            <a:ext cx="0" cy="1045208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Rak koppling 43">
            <a:extLst>
              <a:ext uri="{FF2B5EF4-FFF2-40B4-BE49-F238E27FC236}">
                <a16:creationId xmlns:a16="http://schemas.microsoft.com/office/drawing/2014/main" id="{21765630-3518-458D-8A1A-A74E4C7EBAD1}"/>
              </a:ext>
            </a:extLst>
          </p:cNvPr>
          <p:cNvCxnSpPr>
            <a:cxnSpLocks/>
            <a:endCxn id="51" idx="0"/>
          </p:cNvCxnSpPr>
          <p:nvPr/>
        </p:nvCxnSpPr>
        <p:spPr>
          <a:xfrm flipH="1">
            <a:off x="3383083" y="2536709"/>
            <a:ext cx="8710" cy="334819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Rektangel: rundade hörn 49">
            <a:extLst>
              <a:ext uri="{FF2B5EF4-FFF2-40B4-BE49-F238E27FC236}">
                <a16:creationId xmlns:a16="http://schemas.microsoft.com/office/drawing/2014/main" id="{E9CCC31E-3DBD-4FEC-91E0-C1D4C83121AB}"/>
              </a:ext>
            </a:extLst>
          </p:cNvPr>
          <p:cNvSpPr/>
          <p:nvPr/>
        </p:nvSpPr>
        <p:spPr>
          <a:xfrm>
            <a:off x="4775823" y="811685"/>
            <a:ext cx="2631819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latin typeface="Calibri Light" panose="020F0302020204030204" pitchFamily="34" charset="0"/>
                <a:cs typeface="Calibri Light" panose="020F0302020204030204" pitchFamily="34" charset="0"/>
              </a:rPr>
              <a:t>Kommunledningskontor</a:t>
            </a:r>
          </a:p>
          <a:p>
            <a:pPr algn="ctr"/>
            <a: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  <a:t>Christer Normark</a:t>
            </a:r>
          </a:p>
        </p:txBody>
      </p:sp>
      <p:sp>
        <p:nvSpPr>
          <p:cNvPr id="51" name="Rektangel: rundade hörn 50">
            <a:extLst>
              <a:ext uri="{FF2B5EF4-FFF2-40B4-BE49-F238E27FC236}">
                <a16:creationId xmlns:a16="http://schemas.microsoft.com/office/drawing/2014/main" id="{FA44E04C-85B7-47D5-A849-1A18A178026A}"/>
              </a:ext>
            </a:extLst>
          </p:cNvPr>
          <p:cNvSpPr/>
          <p:nvPr/>
        </p:nvSpPr>
        <p:spPr>
          <a:xfrm>
            <a:off x="2587337" y="2871528"/>
            <a:ext cx="1591491" cy="3849950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 dirty="0">
                <a:latin typeface="Calibri Light"/>
                <a:cs typeface="Calibri Light"/>
              </a:rPr>
              <a:t>Administrativ enhet</a:t>
            </a:r>
            <a:br>
              <a:rPr lang="sv-SE" sz="11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 dirty="0">
                <a:latin typeface="Calibri Light"/>
                <a:cs typeface="Calibri Light"/>
              </a:rPr>
              <a:t>Martina Bergh</a:t>
            </a:r>
          </a:p>
          <a:p>
            <a:pPr algn="ctr"/>
            <a:endParaRPr lang="sv-SE" sz="1050" dirty="0">
              <a:latin typeface="Calibri Light"/>
              <a:cs typeface="Calibri Light"/>
            </a:endParaRPr>
          </a:p>
          <a:p>
            <a:pPr algn="ctr"/>
            <a:r>
              <a:rPr lang="sv-SE" sz="1050" dirty="0" err="1">
                <a:latin typeface="Calibri Light"/>
                <a:cs typeface="Calibri Light"/>
              </a:rPr>
              <a:t>Verksamhetsutv</a:t>
            </a:r>
            <a:r>
              <a:rPr lang="sv-SE" sz="1050" dirty="0">
                <a:latin typeface="Calibri Light"/>
                <a:cs typeface="Calibri Light"/>
              </a:rPr>
              <a:t>.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Verksamhetskontroll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Webmaster Dataskyddsombud: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Säkerhetsskyddchef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Signalskydd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Civil kris och beredskap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Kommunsekreterare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Nämndesekreterare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Brottsförebyggande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Ungdomssamordning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Folkhälsa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Hållbarhetskontoret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Kommunikation</a:t>
            </a:r>
          </a:p>
          <a:p>
            <a:pPr algn="ctr"/>
            <a:endParaRPr lang="sv-SE" sz="900" dirty="0">
              <a:latin typeface="Calibri Light"/>
              <a:cs typeface="Calibri Light"/>
            </a:endParaRPr>
          </a:p>
          <a:p>
            <a:pPr algn="ctr"/>
            <a:endParaRPr lang="sv-SE" sz="1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2" name="Rektangel: rundade hörn 51">
            <a:extLst>
              <a:ext uri="{FF2B5EF4-FFF2-40B4-BE49-F238E27FC236}">
                <a16:creationId xmlns:a16="http://schemas.microsoft.com/office/drawing/2014/main" id="{A98D8B2E-4DBA-4362-B1C9-1700BD0A1BB8}"/>
              </a:ext>
            </a:extLst>
          </p:cNvPr>
          <p:cNvSpPr/>
          <p:nvPr/>
        </p:nvSpPr>
        <p:spPr>
          <a:xfrm>
            <a:off x="6205204" y="2871528"/>
            <a:ext cx="1574069" cy="3315219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 dirty="0">
                <a:latin typeface="Calibri Light"/>
                <a:cs typeface="Calibri Light"/>
              </a:rPr>
              <a:t>Ekonomienhet</a:t>
            </a:r>
            <a:br>
              <a:rPr lang="sv-SE" sz="11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50" dirty="0">
                <a:latin typeface="Calibri Light"/>
                <a:cs typeface="Calibri Light"/>
              </a:rPr>
              <a:t>Roger Frisendahl</a:t>
            </a:r>
            <a:b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Statistik</a:t>
            </a:r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Budget</a:t>
            </a:r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Ekonomi uppföljning</a:t>
            </a:r>
            <a:endParaRPr lang="sv-SE" sz="1050" dirty="0"/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Finansiering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Redovisning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Årsredovisning</a:t>
            </a:r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Delårsrapport</a:t>
            </a:r>
            <a:b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50" dirty="0">
                <a:latin typeface="Calibri Light"/>
                <a:cs typeface="Calibri Light"/>
              </a:rPr>
              <a:t>Kundfakturor</a:t>
            </a:r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Leverantörs fakturor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Upphandling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Avtalsjuridik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Budget och skuldrådgivning</a:t>
            </a:r>
          </a:p>
        </p:txBody>
      </p:sp>
      <p:sp>
        <p:nvSpPr>
          <p:cNvPr id="53" name="Rektangel: rundade hörn 52">
            <a:extLst>
              <a:ext uri="{FF2B5EF4-FFF2-40B4-BE49-F238E27FC236}">
                <a16:creationId xmlns:a16="http://schemas.microsoft.com/office/drawing/2014/main" id="{4B493BE8-9BD2-4AD4-8588-2C4903DE9266}"/>
              </a:ext>
            </a:extLst>
          </p:cNvPr>
          <p:cNvSpPr/>
          <p:nvPr/>
        </p:nvSpPr>
        <p:spPr>
          <a:xfrm>
            <a:off x="4397235" y="2871528"/>
            <a:ext cx="1589562" cy="354456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sv-SE" sz="11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HR-enhet</a:t>
            </a:r>
            <a:br>
              <a:rPr lang="sv-SE" sz="11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Shara Sjögren</a:t>
            </a:r>
          </a:p>
          <a:p>
            <a:pPr algn="ctr"/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Arbetsrätt</a:t>
            </a: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Avtal</a:t>
            </a: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Förhandling</a:t>
            </a: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Anställningar</a:t>
            </a: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Löner</a:t>
            </a: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Lönebildning</a:t>
            </a: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Pensioner</a:t>
            </a: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Statistik</a:t>
            </a: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Arbetsmiljö</a:t>
            </a: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Rehab</a:t>
            </a: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Kompetensförsörjning</a:t>
            </a: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Arbetsgivarvarumärke</a:t>
            </a:r>
          </a:p>
          <a:p>
            <a:pPr algn="ctr"/>
            <a:r>
              <a:rPr lang="sv-SE" sz="1050" dirty="0">
                <a:latin typeface="Calibri Light" panose="020F0302020204030204" pitchFamily="34" charset="0"/>
                <a:cs typeface="Calibri Light" panose="020F0302020204030204" pitchFamily="34" charset="0"/>
              </a:rPr>
              <a:t>Kompetens-utveckling</a:t>
            </a:r>
          </a:p>
        </p:txBody>
      </p:sp>
      <p:sp>
        <p:nvSpPr>
          <p:cNvPr id="55" name="Rektangel: rundade hörn 54">
            <a:extLst>
              <a:ext uri="{FF2B5EF4-FFF2-40B4-BE49-F238E27FC236}">
                <a16:creationId xmlns:a16="http://schemas.microsoft.com/office/drawing/2014/main" id="{2914C427-CA82-4F09-A6D5-D5711FD4B738}"/>
              </a:ext>
            </a:extLst>
          </p:cNvPr>
          <p:cNvSpPr/>
          <p:nvPr/>
        </p:nvSpPr>
        <p:spPr>
          <a:xfrm>
            <a:off x="7997680" y="2871528"/>
            <a:ext cx="1567834" cy="2660592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 dirty="0">
                <a:latin typeface="Calibri Light"/>
                <a:cs typeface="Calibri Light"/>
              </a:rPr>
              <a:t>Kostenhet</a:t>
            </a:r>
            <a:br>
              <a:rPr lang="sv-SE" sz="11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50" dirty="0">
                <a:latin typeface="Calibri Light"/>
                <a:cs typeface="Calibri Light"/>
              </a:rPr>
              <a:t>Klaus Dudenhöfer</a:t>
            </a:r>
          </a:p>
          <a:p>
            <a:pPr algn="ctr"/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dirty="0">
                <a:ea typeface="+mn-lt"/>
                <a:cs typeface="+mn-lt"/>
              </a:rPr>
              <a:t>Måltidsservice </a:t>
            </a:r>
          </a:p>
          <a:p>
            <a:pPr algn="ctr"/>
            <a:r>
              <a:rPr lang="sv-SE" sz="1050" dirty="0">
                <a:ea typeface="+mn-lt"/>
                <a:cs typeface="+mn-lt"/>
              </a:rPr>
              <a:t>Kostrådgivning</a:t>
            </a:r>
          </a:p>
          <a:p>
            <a:pPr algn="ctr"/>
            <a:r>
              <a:rPr lang="sv-SE" sz="1050" dirty="0">
                <a:cs typeface="Calibri"/>
              </a:rPr>
              <a:t>till</a:t>
            </a:r>
          </a:p>
          <a:p>
            <a:pPr algn="ctr"/>
            <a:r>
              <a:rPr lang="sv-SE" sz="1050" dirty="0">
                <a:ea typeface="+mn-lt"/>
                <a:cs typeface="+mn-lt"/>
              </a:rPr>
              <a:t>Förskolor</a:t>
            </a:r>
            <a:endParaRPr lang="sv-SE" sz="1050" dirty="0">
              <a:cs typeface="Calibri"/>
            </a:endParaRPr>
          </a:p>
          <a:p>
            <a:pPr algn="ctr"/>
            <a:r>
              <a:rPr lang="sv-SE" sz="1050" dirty="0">
                <a:ea typeface="+mn-lt"/>
                <a:cs typeface="+mn-lt"/>
              </a:rPr>
              <a:t>Skolor</a:t>
            </a:r>
          </a:p>
          <a:p>
            <a:pPr algn="ctr"/>
            <a:r>
              <a:rPr lang="sv-SE" sz="1050" dirty="0">
                <a:ea typeface="+mn-lt"/>
                <a:cs typeface="+mn-lt"/>
              </a:rPr>
              <a:t>Gymnasieskola</a:t>
            </a:r>
          </a:p>
          <a:p>
            <a:pPr algn="ctr"/>
            <a:r>
              <a:rPr lang="sv-SE" sz="1050" dirty="0">
                <a:ea typeface="+mn-lt"/>
                <a:cs typeface="+mn-lt"/>
              </a:rPr>
              <a:t>Omsorgs-boenden</a:t>
            </a:r>
          </a:p>
          <a:p>
            <a:pPr algn="ctr"/>
            <a:r>
              <a:rPr lang="sv-SE" sz="1050" dirty="0">
                <a:ea typeface="+mn-lt"/>
                <a:cs typeface="+mn-lt"/>
              </a:rPr>
              <a:t>LSS</a:t>
            </a:r>
          </a:p>
          <a:p>
            <a:pPr algn="ctr"/>
            <a:r>
              <a:rPr lang="sv-SE" sz="1050" dirty="0">
                <a:ea typeface="+mn-lt"/>
                <a:cs typeface="+mn-lt"/>
              </a:rPr>
              <a:t>Matlådor</a:t>
            </a:r>
          </a:p>
          <a:p>
            <a:pPr algn="ctr"/>
            <a:endParaRPr lang="sv-SE" sz="1000" dirty="0">
              <a:ea typeface="+mn-lt"/>
              <a:cs typeface="+mn-lt"/>
            </a:endParaRPr>
          </a:p>
          <a:p>
            <a:pPr algn="ctr"/>
            <a:endParaRPr lang="sv-SE" sz="1100" dirty="0">
              <a:latin typeface="Calibri Light"/>
              <a:cs typeface="Calibri Light"/>
            </a:endParaRPr>
          </a:p>
        </p:txBody>
      </p:sp>
      <p:sp>
        <p:nvSpPr>
          <p:cNvPr id="56" name="Rektangel: rundade hörn 55">
            <a:extLst>
              <a:ext uri="{FF2B5EF4-FFF2-40B4-BE49-F238E27FC236}">
                <a16:creationId xmlns:a16="http://schemas.microsoft.com/office/drawing/2014/main" id="{0F7A4D8F-9B60-4D13-9864-B91C44726961}"/>
              </a:ext>
            </a:extLst>
          </p:cNvPr>
          <p:cNvSpPr/>
          <p:nvPr/>
        </p:nvSpPr>
        <p:spPr>
          <a:xfrm>
            <a:off x="9871170" y="2871528"/>
            <a:ext cx="1907303" cy="125419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 dirty="0">
                <a:latin typeface="Calibri Light"/>
                <a:cs typeface="Calibri Light"/>
              </a:rPr>
              <a:t>Överförmyndarenhet</a:t>
            </a: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Jennie Burström</a:t>
            </a:r>
          </a:p>
          <a:p>
            <a:pPr algn="ctr"/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Överförmyndarhandläggning</a:t>
            </a:r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Rekrytering av ställföreträdare</a:t>
            </a:r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50" dirty="0">
                <a:latin typeface="Calibri Light"/>
                <a:cs typeface="Calibri Light"/>
              </a:rPr>
              <a:t>Utbildning av ställföreträdare</a:t>
            </a:r>
            <a:endParaRPr lang="sv-SE" sz="1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7" name="Rektangel: rundade hörn 56">
            <a:extLst>
              <a:ext uri="{FF2B5EF4-FFF2-40B4-BE49-F238E27FC236}">
                <a16:creationId xmlns:a16="http://schemas.microsoft.com/office/drawing/2014/main" id="{0E47B517-7DB6-4BAF-B75E-B593CB2B8024}"/>
              </a:ext>
            </a:extLst>
          </p:cNvPr>
          <p:cNvSpPr/>
          <p:nvPr/>
        </p:nvSpPr>
        <p:spPr>
          <a:xfrm>
            <a:off x="484509" y="534686"/>
            <a:ext cx="2303997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58" name="textruta 57">
            <a:extLst>
              <a:ext uri="{FF2B5EF4-FFF2-40B4-BE49-F238E27FC236}">
                <a16:creationId xmlns:a16="http://schemas.microsoft.com/office/drawing/2014/main" id="{4E2F19B6-A1E9-4B57-8B3D-C0D908A3D281}"/>
              </a:ext>
            </a:extLst>
          </p:cNvPr>
          <p:cNvSpPr txBox="1"/>
          <p:nvPr/>
        </p:nvSpPr>
        <p:spPr>
          <a:xfrm>
            <a:off x="484509" y="534686"/>
            <a:ext cx="23039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Kommunstyrelse</a:t>
            </a:r>
          </a:p>
          <a:p>
            <a:pPr algn="ctr"/>
            <a:r>
              <a:rPr lang="sv-SE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Roland Sjögren (KD)</a:t>
            </a:r>
          </a:p>
        </p:txBody>
      </p:sp>
      <p:sp>
        <p:nvSpPr>
          <p:cNvPr id="65" name="Rektangel: rundade hörn 64">
            <a:extLst>
              <a:ext uri="{FF2B5EF4-FFF2-40B4-BE49-F238E27FC236}">
                <a16:creationId xmlns:a16="http://schemas.microsoft.com/office/drawing/2014/main" id="{C98DB4B7-A36A-4EF2-94A3-4C57147FCDED}"/>
              </a:ext>
            </a:extLst>
          </p:cNvPr>
          <p:cNvSpPr/>
          <p:nvPr/>
        </p:nvSpPr>
        <p:spPr>
          <a:xfrm>
            <a:off x="9644751" y="1685402"/>
            <a:ext cx="2360143" cy="830997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800" dirty="0">
                <a:solidFill>
                  <a:schemeClr val="tx1"/>
                </a:solidFill>
              </a:rPr>
              <a:t>Överförmyndarnämnd i södra Lappland</a:t>
            </a:r>
          </a:p>
          <a:p>
            <a:pPr algn="ctr"/>
            <a:r>
              <a:rPr lang="sv-SE" sz="1200" dirty="0">
                <a:solidFill>
                  <a:schemeClr val="tx1"/>
                </a:solidFill>
              </a:rPr>
              <a:t>Jon Essebro (C)</a:t>
            </a:r>
          </a:p>
        </p:txBody>
      </p:sp>
      <p:pic>
        <p:nvPicPr>
          <p:cNvPr id="69" name="Platshållare för bild 2">
            <a:extLst>
              <a:ext uri="{FF2B5EF4-FFF2-40B4-BE49-F238E27FC236}">
                <a16:creationId xmlns:a16="http://schemas.microsoft.com/office/drawing/2014/main" id="{7C1828F2-C5C6-4A3A-9376-BBAE2D6328D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275" r="20275"/>
          <a:stretch>
            <a:fillRect/>
          </a:stretch>
        </p:blipFill>
        <p:spPr>
          <a:xfrm>
            <a:off x="8226518" y="-443557"/>
            <a:ext cx="3965482" cy="2191918"/>
          </a:xfrm>
          <a:prstGeom prst="rect">
            <a:avLst/>
          </a:prstGeom>
        </p:spPr>
      </p:pic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7082E6BF-DD7C-9BF8-26E1-D2CD549C6ADD}"/>
              </a:ext>
            </a:extLst>
          </p:cNvPr>
          <p:cNvCxnSpPr>
            <a:cxnSpLocks/>
          </p:cNvCxnSpPr>
          <p:nvPr/>
        </p:nvCxnSpPr>
        <p:spPr>
          <a:xfrm flipH="1">
            <a:off x="3383082" y="2516399"/>
            <a:ext cx="5398515" cy="2031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E0E4CA13-B10B-8570-59D7-AC4882457DD7}"/>
              </a:ext>
            </a:extLst>
          </p:cNvPr>
          <p:cNvCxnSpPr>
            <a:cxnSpLocks/>
          </p:cNvCxnSpPr>
          <p:nvPr/>
        </p:nvCxnSpPr>
        <p:spPr>
          <a:xfrm>
            <a:off x="5187660" y="2536709"/>
            <a:ext cx="0" cy="353935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0B466DF2-A2A2-252B-E976-39F20CDF06B7}"/>
              </a:ext>
            </a:extLst>
          </p:cNvPr>
          <p:cNvCxnSpPr>
            <a:cxnSpLocks/>
          </p:cNvCxnSpPr>
          <p:nvPr/>
        </p:nvCxnSpPr>
        <p:spPr>
          <a:xfrm flipH="1">
            <a:off x="6983527" y="2516399"/>
            <a:ext cx="8711" cy="399868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Rak koppling 7">
            <a:extLst>
              <a:ext uri="{FF2B5EF4-FFF2-40B4-BE49-F238E27FC236}">
                <a16:creationId xmlns:a16="http://schemas.microsoft.com/office/drawing/2014/main" id="{2395D40F-EC86-E2DB-24DA-1B2A27311A63}"/>
              </a:ext>
            </a:extLst>
          </p:cNvPr>
          <p:cNvCxnSpPr>
            <a:cxnSpLocks/>
          </p:cNvCxnSpPr>
          <p:nvPr/>
        </p:nvCxnSpPr>
        <p:spPr>
          <a:xfrm>
            <a:off x="8800209" y="2516399"/>
            <a:ext cx="0" cy="32852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850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Rak koppling 60">
            <a:extLst>
              <a:ext uri="{FF2B5EF4-FFF2-40B4-BE49-F238E27FC236}">
                <a16:creationId xmlns:a16="http://schemas.microsoft.com/office/drawing/2014/main" id="{F3BE342D-815A-451B-B402-FC249F38FD54}"/>
              </a:ext>
            </a:extLst>
          </p:cNvPr>
          <p:cNvCxnSpPr>
            <a:cxnSpLocks/>
          </p:cNvCxnSpPr>
          <p:nvPr/>
        </p:nvCxnSpPr>
        <p:spPr>
          <a:xfrm>
            <a:off x="6552018" y="4415834"/>
            <a:ext cx="0" cy="239245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Rak koppling 61">
            <a:extLst>
              <a:ext uri="{FF2B5EF4-FFF2-40B4-BE49-F238E27FC236}">
                <a16:creationId xmlns:a16="http://schemas.microsoft.com/office/drawing/2014/main" id="{94765938-053A-481D-9ECD-299163ADA8B7}"/>
              </a:ext>
            </a:extLst>
          </p:cNvPr>
          <p:cNvCxnSpPr>
            <a:cxnSpLocks/>
          </p:cNvCxnSpPr>
          <p:nvPr/>
        </p:nvCxnSpPr>
        <p:spPr>
          <a:xfrm>
            <a:off x="8385177" y="4420181"/>
            <a:ext cx="1" cy="364213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Rak koppling 56">
            <a:extLst>
              <a:ext uri="{FF2B5EF4-FFF2-40B4-BE49-F238E27FC236}">
                <a16:creationId xmlns:a16="http://schemas.microsoft.com/office/drawing/2014/main" id="{72330D4E-7181-4504-80FD-73EB1184D08D}"/>
              </a:ext>
            </a:extLst>
          </p:cNvPr>
          <p:cNvCxnSpPr>
            <a:cxnSpLocks/>
          </p:cNvCxnSpPr>
          <p:nvPr/>
        </p:nvCxnSpPr>
        <p:spPr>
          <a:xfrm>
            <a:off x="2567834" y="2165741"/>
            <a:ext cx="0" cy="385461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099A6018-2D93-477A-80D2-D0766F350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1800" y="6063802"/>
            <a:ext cx="1269509" cy="603016"/>
          </a:xfrm>
          <a:prstGeom prst="rect">
            <a:avLst/>
          </a:prstGeom>
        </p:spPr>
      </p:pic>
      <p:cxnSp>
        <p:nvCxnSpPr>
          <p:cNvPr id="19" name="Rak koppling 18">
            <a:extLst>
              <a:ext uri="{FF2B5EF4-FFF2-40B4-BE49-F238E27FC236}">
                <a16:creationId xmlns:a16="http://schemas.microsoft.com/office/drawing/2014/main" id="{1934164C-4607-4910-9522-3752B4DE7769}"/>
              </a:ext>
            </a:extLst>
          </p:cNvPr>
          <p:cNvCxnSpPr>
            <a:cxnSpLocks/>
          </p:cNvCxnSpPr>
          <p:nvPr/>
        </p:nvCxnSpPr>
        <p:spPr>
          <a:xfrm flipH="1">
            <a:off x="1117856" y="2169484"/>
            <a:ext cx="10369420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Rak koppling 19">
            <a:extLst>
              <a:ext uri="{FF2B5EF4-FFF2-40B4-BE49-F238E27FC236}">
                <a16:creationId xmlns:a16="http://schemas.microsoft.com/office/drawing/2014/main" id="{EA3880D3-78ED-49C9-9339-266DBB08157B}"/>
              </a:ext>
            </a:extLst>
          </p:cNvPr>
          <p:cNvCxnSpPr>
            <a:cxnSpLocks/>
          </p:cNvCxnSpPr>
          <p:nvPr/>
        </p:nvCxnSpPr>
        <p:spPr>
          <a:xfrm>
            <a:off x="10348972" y="2169391"/>
            <a:ext cx="0" cy="261525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Rak koppling 20">
            <a:extLst>
              <a:ext uri="{FF2B5EF4-FFF2-40B4-BE49-F238E27FC236}">
                <a16:creationId xmlns:a16="http://schemas.microsoft.com/office/drawing/2014/main" id="{57E15B0C-63B9-4283-8396-85CED9B6DEBD}"/>
              </a:ext>
            </a:extLst>
          </p:cNvPr>
          <p:cNvCxnSpPr>
            <a:cxnSpLocks/>
          </p:cNvCxnSpPr>
          <p:nvPr/>
        </p:nvCxnSpPr>
        <p:spPr>
          <a:xfrm>
            <a:off x="11478569" y="2165741"/>
            <a:ext cx="0" cy="2248745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Rak koppling 21">
            <a:extLst>
              <a:ext uri="{FF2B5EF4-FFF2-40B4-BE49-F238E27FC236}">
                <a16:creationId xmlns:a16="http://schemas.microsoft.com/office/drawing/2014/main" id="{BDAC6BB5-A945-4E30-8A6C-F1C8037EC9E2}"/>
              </a:ext>
            </a:extLst>
          </p:cNvPr>
          <p:cNvCxnSpPr>
            <a:cxnSpLocks/>
          </p:cNvCxnSpPr>
          <p:nvPr/>
        </p:nvCxnSpPr>
        <p:spPr>
          <a:xfrm>
            <a:off x="6087223" y="1115741"/>
            <a:ext cx="0" cy="105365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Rak koppling 23">
            <a:extLst>
              <a:ext uri="{FF2B5EF4-FFF2-40B4-BE49-F238E27FC236}">
                <a16:creationId xmlns:a16="http://schemas.microsoft.com/office/drawing/2014/main" id="{4F74C672-5125-4BC2-AEDE-8270A8BB5A0E}"/>
              </a:ext>
            </a:extLst>
          </p:cNvPr>
          <p:cNvCxnSpPr>
            <a:cxnSpLocks/>
          </p:cNvCxnSpPr>
          <p:nvPr/>
        </p:nvCxnSpPr>
        <p:spPr>
          <a:xfrm>
            <a:off x="4170229" y="2169484"/>
            <a:ext cx="0" cy="285968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ak koppling 24">
            <a:extLst>
              <a:ext uri="{FF2B5EF4-FFF2-40B4-BE49-F238E27FC236}">
                <a16:creationId xmlns:a16="http://schemas.microsoft.com/office/drawing/2014/main" id="{FD893F8F-9821-4128-AFB1-BFCB2759D983}"/>
              </a:ext>
            </a:extLst>
          </p:cNvPr>
          <p:cNvCxnSpPr>
            <a:cxnSpLocks/>
          </p:cNvCxnSpPr>
          <p:nvPr/>
        </p:nvCxnSpPr>
        <p:spPr>
          <a:xfrm>
            <a:off x="1117856" y="2168028"/>
            <a:ext cx="0" cy="283066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ak koppling 25">
            <a:extLst>
              <a:ext uri="{FF2B5EF4-FFF2-40B4-BE49-F238E27FC236}">
                <a16:creationId xmlns:a16="http://schemas.microsoft.com/office/drawing/2014/main" id="{285AE7A9-C729-4D63-A4A3-96959026F060}"/>
              </a:ext>
            </a:extLst>
          </p:cNvPr>
          <p:cNvCxnSpPr>
            <a:cxnSpLocks/>
          </p:cNvCxnSpPr>
          <p:nvPr/>
        </p:nvCxnSpPr>
        <p:spPr>
          <a:xfrm>
            <a:off x="5768245" y="2169484"/>
            <a:ext cx="0" cy="278873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ak koppling 27">
            <a:extLst>
              <a:ext uri="{FF2B5EF4-FFF2-40B4-BE49-F238E27FC236}">
                <a16:creationId xmlns:a16="http://schemas.microsoft.com/office/drawing/2014/main" id="{80BE6424-0390-4B80-8697-AA6C51BB4199}"/>
              </a:ext>
            </a:extLst>
          </p:cNvPr>
          <p:cNvCxnSpPr>
            <a:cxnSpLocks/>
          </p:cNvCxnSpPr>
          <p:nvPr/>
        </p:nvCxnSpPr>
        <p:spPr>
          <a:xfrm>
            <a:off x="7144226" y="2180024"/>
            <a:ext cx="0" cy="271068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Rak koppling 28">
            <a:extLst>
              <a:ext uri="{FF2B5EF4-FFF2-40B4-BE49-F238E27FC236}">
                <a16:creationId xmlns:a16="http://schemas.microsoft.com/office/drawing/2014/main" id="{97BDF1D8-84BD-4C43-A7F3-469FC1D7A758}"/>
              </a:ext>
            </a:extLst>
          </p:cNvPr>
          <p:cNvCxnSpPr>
            <a:cxnSpLocks/>
          </p:cNvCxnSpPr>
          <p:nvPr/>
        </p:nvCxnSpPr>
        <p:spPr>
          <a:xfrm>
            <a:off x="8598565" y="2166182"/>
            <a:ext cx="0" cy="273466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ktangel: rundade hörn 29">
            <a:extLst>
              <a:ext uri="{FF2B5EF4-FFF2-40B4-BE49-F238E27FC236}">
                <a16:creationId xmlns:a16="http://schemas.microsoft.com/office/drawing/2014/main" id="{0B1433C0-7060-4EB7-8C5A-E655F1BD391D}"/>
              </a:ext>
            </a:extLst>
          </p:cNvPr>
          <p:cNvSpPr/>
          <p:nvPr/>
        </p:nvSpPr>
        <p:spPr>
          <a:xfrm>
            <a:off x="5130705" y="791425"/>
            <a:ext cx="1913035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b="1">
                <a:latin typeface="Calibri Light"/>
                <a:cs typeface="Calibri Light"/>
              </a:rPr>
              <a:t>Samhällsbyggnad</a:t>
            </a:r>
            <a:r>
              <a:rPr lang="sv-SE">
                <a:latin typeface="Calibri Light"/>
                <a:cs typeface="Calibri Light"/>
              </a:rPr>
              <a:t> </a:t>
            </a:r>
            <a:r>
              <a:rPr lang="sv-SE" sz="1400">
                <a:latin typeface="Calibri Light"/>
                <a:cs typeface="Calibri Light"/>
              </a:rPr>
              <a:t>Eric Lundström</a:t>
            </a:r>
            <a:endParaRPr lang="sv-SE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1" name="Rektangel: rundade hörn 30">
            <a:extLst>
              <a:ext uri="{FF2B5EF4-FFF2-40B4-BE49-F238E27FC236}">
                <a16:creationId xmlns:a16="http://schemas.microsoft.com/office/drawing/2014/main" id="{B42D3CFF-E94A-4441-92C3-6F7ACB8A3B2F}"/>
              </a:ext>
            </a:extLst>
          </p:cNvPr>
          <p:cNvSpPr/>
          <p:nvPr/>
        </p:nvSpPr>
        <p:spPr>
          <a:xfrm>
            <a:off x="9988517" y="2421406"/>
            <a:ext cx="1341450" cy="1939955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Samhällsplanering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/>
                <a:cs typeface="Calibri Light"/>
              </a:rPr>
              <a:t>Andreas </a:t>
            </a:r>
            <a:r>
              <a:rPr lang="sv-SE" sz="1000" err="1">
                <a:latin typeface="Calibri Light"/>
                <a:cs typeface="Calibri Light"/>
              </a:rPr>
              <a:t>Unée</a:t>
            </a:r>
            <a:endParaRPr lang="sv-SE" sz="1000" dirty="0">
              <a:latin typeface="Calibri Light"/>
              <a:cs typeface="Calibri Light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ea typeface="+mn-lt"/>
                <a:cs typeface="+mn-lt"/>
              </a:rPr>
              <a:t>Fysisk planering, </a:t>
            </a:r>
            <a:endParaRPr lang="sv-SE">
              <a:ea typeface="+mn-lt"/>
              <a:cs typeface="+mn-lt"/>
            </a:endParaRPr>
          </a:p>
          <a:p>
            <a:pPr algn="ctr"/>
            <a:r>
              <a:rPr lang="sv-SE" sz="1000">
                <a:ea typeface="+mn-lt"/>
                <a:cs typeface="+mn-lt"/>
              </a:rPr>
              <a:t>trafik- och </a:t>
            </a:r>
            <a:r>
              <a:rPr lang="sv-SE" sz="1000" dirty="0">
                <a:ea typeface="+mn-lt"/>
                <a:cs typeface="+mn-lt"/>
              </a:rPr>
              <a:t>infrastruktur-planering </a:t>
            </a:r>
          </a:p>
          <a:p>
            <a:pPr algn="ctr"/>
            <a:r>
              <a:rPr lang="sv-SE" sz="1000">
                <a:ea typeface="+mn-lt"/>
                <a:cs typeface="+mn-lt"/>
              </a:rPr>
              <a:t>klimat- och </a:t>
            </a:r>
            <a:r>
              <a:rPr lang="sv-SE" sz="1000" dirty="0" err="1">
                <a:ea typeface="+mn-lt"/>
                <a:cs typeface="+mn-lt"/>
              </a:rPr>
              <a:t>hållbarhets-planering</a:t>
            </a:r>
            <a:r>
              <a:rPr lang="sv-SE" sz="1000">
                <a:ea typeface="+mn-lt"/>
                <a:cs typeface="+mn-lt"/>
              </a:rPr>
              <a:t> </a:t>
            </a:r>
            <a:endParaRPr lang="sv-SE"/>
          </a:p>
          <a:p>
            <a:pPr algn="ctr"/>
            <a:r>
              <a:rPr lang="sv-SE" sz="1000">
                <a:latin typeface="Calibri"/>
                <a:cs typeface="Calibri"/>
              </a:rPr>
              <a:t>Bredband</a:t>
            </a:r>
          </a:p>
          <a:p>
            <a:pPr algn="ctr"/>
            <a:r>
              <a:rPr lang="sv-SE" sz="1000">
                <a:latin typeface="Calibri"/>
                <a:cs typeface="Calibri"/>
              </a:rPr>
              <a:t>GIS- och mätning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2" name="Rektangel: rundade hörn 31">
            <a:extLst>
              <a:ext uri="{FF2B5EF4-FFF2-40B4-BE49-F238E27FC236}">
                <a16:creationId xmlns:a16="http://schemas.microsoft.com/office/drawing/2014/main" id="{24EEBE55-7260-4119-9DF7-2F014E3B5DC4}"/>
              </a:ext>
            </a:extLst>
          </p:cNvPr>
          <p:cNvSpPr/>
          <p:nvPr/>
        </p:nvSpPr>
        <p:spPr>
          <a:xfrm>
            <a:off x="3329701" y="2446944"/>
            <a:ext cx="1242326" cy="1937281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Gata/park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/>
                <a:cs typeface="Calibri Light"/>
              </a:rPr>
              <a:t>Karin Gottfridsson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100">
                <a:ea typeface="+mn-lt"/>
                <a:cs typeface="+mn-lt"/>
              </a:rPr>
              <a:t>Skötsel av gator och vägar, park- grönytor, lekplatser, skog och </a:t>
            </a:r>
            <a:r>
              <a:rPr lang="sv-SE" sz="1100" dirty="0">
                <a:ea typeface="+mn-lt"/>
                <a:cs typeface="+mn-lt"/>
              </a:rPr>
              <a:t>fritids-anläggningar</a:t>
            </a:r>
            <a:r>
              <a:rPr lang="sv-SE" sz="1100">
                <a:ea typeface="+mn-lt"/>
                <a:cs typeface="+mn-lt"/>
              </a:rPr>
              <a:t>.</a:t>
            </a:r>
            <a:endParaRPr lang="sv-SE"/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3" name="Rektangel: rundade hörn 32">
            <a:extLst>
              <a:ext uri="{FF2B5EF4-FFF2-40B4-BE49-F238E27FC236}">
                <a16:creationId xmlns:a16="http://schemas.microsoft.com/office/drawing/2014/main" id="{9535BF31-1D7C-48E4-BB04-DFCE604CF4E4}"/>
              </a:ext>
            </a:extLst>
          </p:cNvPr>
          <p:cNvSpPr/>
          <p:nvPr/>
        </p:nvSpPr>
        <p:spPr>
          <a:xfrm>
            <a:off x="1802077" y="2430622"/>
            <a:ext cx="1445680" cy="1943049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Näringsliv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/>
                <a:cs typeface="Calibri Light"/>
              </a:rPr>
              <a:t>Gustaf Axelsson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ea typeface="+mn-lt"/>
                <a:cs typeface="+mn-lt"/>
              </a:rPr>
              <a:t>Stöd och rådgivning till befintliga företag, nya företag, innovationer och etableringar. Projekthandläggning. Näringslivsrådet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Bygdemedel</a:t>
            </a:r>
          </a:p>
        </p:txBody>
      </p:sp>
      <p:sp>
        <p:nvSpPr>
          <p:cNvPr id="35" name="Rektangel: rundade hörn 34">
            <a:extLst>
              <a:ext uri="{FF2B5EF4-FFF2-40B4-BE49-F238E27FC236}">
                <a16:creationId xmlns:a16="http://schemas.microsoft.com/office/drawing/2014/main" id="{0687D0EB-2B56-4918-8945-ABD11EE384D6}"/>
              </a:ext>
            </a:extLst>
          </p:cNvPr>
          <p:cNvSpPr/>
          <p:nvPr/>
        </p:nvSpPr>
        <p:spPr>
          <a:xfrm>
            <a:off x="401887" y="2422370"/>
            <a:ext cx="1325903" cy="1627200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Fritid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Jenny Lidqvist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Simhall &amp; </a:t>
            </a:r>
            <a:r>
              <a:rPr lang="sv-SE" sz="1000" err="1">
                <a:latin typeface="Calibri Light"/>
                <a:cs typeface="Calibri Light"/>
              </a:rPr>
              <a:t>Badpark</a:t>
            </a:r>
            <a:endParaRPr lang="sv-SE" sz="1000" err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Fritidsanläggningar</a:t>
            </a:r>
            <a:br>
              <a:rPr lang="sv-SE" sz="1000">
                <a:latin typeface="Calibri Light"/>
                <a:cs typeface="Calibri Light"/>
              </a:rPr>
            </a:br>
            <a:r>
              <a:rPr lang="sv-SE" sz="1000">
                <a:latin typeface="Calibri Light"/>
                <a:cs typeface="Calibri Light"/>
              </a:rPr>
              <a:t>Föreningsbidrag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Fiske &amp; Friluftsliv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6" name="Rektangel: rundade hörn 35">
            <a:extLst>
              <a:ext uri="{FF2B5EF4-FFF2-40B4-BE49-F238E27FC236}">
                <a16:creationId xmlns:a16="http://schemas.microsoft.com/office/drawing/2014/main" id="{B6997F79-5416-4FF2-9B7D-37754E5E1836}"/>
              </a:ext>
            </a:extLst>
          </p:cNvPr>
          <p:cNvSpPr/>
          <p:nvPr/>
        </p:nvSpPr>
        <p:spPr>
          <a:xfrm>
            <a:off x="4640765" y="2445882"/>
            <a:ext cx="1237977" cy="1739849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Fastighet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/>
                <a:cs typeface="Calibri Light"/>
              </a:rPr>
              <a:t>Anders Nilsson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ea typeface="+mn-lt"/>
                <a:cs typeface="+mn-lt"/>
              </a:rPr>
              <a:t>Lokalförsörjning &amp; fastighetsskötsel, markförsäljning och etableringar. </a:t>
            </a:r>
            <a:endParaRPr lang="sv-SE"/>
          </a:p>
          <a:p>
            <a:pPr algn="ctr"/>
            <a:endParaRPr lang="sv-SE" sz="105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7" name="Rektangel: rundade hörn 36">
            <a:extLst>
              <a:ext uri="{FF2B5EF4-FFF2-40B4-BE49-F238E27FC236}">
                <a16:creationId xmlns:a16="http://schemas.microsoft.com/office/drawing/2014/main" id="{1FCA0CAD-17D9-49EC-BF8F-962E207612CC}"/>
              </a:ext>
            </a:extLst>
          </p:cNvPr>
          <p:cNvSpPr/>
          <p:nvPr/>
        </p:nvSpPr>
        <p:spPr>
          <a:xfrm>
            <a:off x="5954778" y="2468536"/>
            <a:ext cx="1140960" cy="1733173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Städ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/>
                <a:cs typeface="Calibri Light"/>
              </a:rPr>
              <a:t>Marie Forsgren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ea typeface="+mn-lt"/>
                <a:cs typeface="+mn-lt"/>
              </a:rPr>
              <a:t>Lokalvård</a:t>
            </a:r>
            <a:endParaRPr lang="sv-SE" sz="1000">
              <a:cs typeface="Calibri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Café Stadshuset</a:t>
            </a:r>
            <a:endParaRPr lang="sv-SE">
              <a:latin typeface="Calibri Light"/>
              <a:cs typeface="Calibri Light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8" name="Rektangel: rundade hörn 37">
            <a:extLst>
              <a:ext uri="{FF2B5EF4-FFF2-40B4-BE49-F238E27FC236}">
                <a16:creationId xmlns:a16="http://schemas.microsoft.com/office/drawing/2014/main" id="{934F32F9-5BD6-41CE-B84F-0F5F229A1B90}"/>
              </a:ext>
            </a:extLst>
          </p:cNvPr>
          <p:cNvSpPr/>
          <p:nvPr/>
        </p:nvSpPr>
        <p:spPr>
          <a:xfrm>
            <a:off x="5876363" y="4606075"/>
            <a:ext cx="1577760" cy="195321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Myndighet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Malin Berg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ea typeface="+mn-lt"/>
                <a:cs typeface="+mn-lt"/>
              </a:rPr>
              <a:t>Kommunens myndighetsutövning, bygglov, miljö- och hälsoskydd, skolskjuts, färdtjänst, bostadsanpassning,  trafikärenden, alkoholtillstånd. </a:t>
            </a:r>
            <a:endParaRPr lang="sv-SE"/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9" name="Rektangel: rundade hörn 38">
            <a:extLst>
              <a:ext uri="{FF2B5EF4-FFF2-40B4-BE49-F238E27FC236}">
                <a16:creationId xmlns:a16="http://schemas.microsoft.com/office/drawing/2014/main" id="{12D439A5-4C55-4A77-805C-51223CA67643}"/>
              </a:ext>
            </a:extLst>
          </p:cNvPr>
          <p:cNvSpPr/>
          <p:nvPr/>
        </p:nvSpPr>
        <p:spPr>
          <a:xfrm>
            <a:off x="7570850" y="4601757"/>
            <a:ext cx="1577760" cy="1948179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Räddningstjänst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Jonas </a:t>
            </a:r>
            <a:r>
              <a:rPr lang="sv-SE" sz="1000" err="1">
                <a:latin typeface="Calibri Light"/>
                <a:cs typeface="Calibri Light"/>
              </a:rPr>
              <a:t>Hahlin</a:t>
            </a:r>
            <a:endParaRPr lang="sv-SE" sz="1000">
              <a:latin typeface="Calibri Light"/>
              <a:cs typeface="Calibri Light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ea typeface="+mn-lt"/>
                <a:cs typeface="+mn-lt"/>
              </a:rPr>
              <a:t>Operativa insatser, tillsyn och förebyggande brandskydd.</a:t>
            </a:r>
            <a:endParaRPr lang="sv-SE"/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8" name="Rektangel: rundade hörn 57">
            <a:extLst>
              <a:ext uri="{FF2B5EF4-FFF2-40B4-BE49-F238E27FC236}">
                <a16:creationId xmlns:a16="http://schemas.microsoft.com/office/drawing/2014/main" id="{42990484-167F-4CE1-9182-C9B5A0E7B77D}"/>
              </a:ext>
            </a:extLst>
          </p:cNvPr>
          <p:cNvSpPr/>
          <p:nvPr/>
        </p:nvSpPr>
        <p:spPr>
          <a:xfrm>
            <a:off x="145386" y="203948"/>
            <a:ext cx="2303997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59" name="textruta 58">
            <a:extLst>
              <a:ext uri="{FF2B5EF4-FFF2-40B4-BE49-F238E27FC236}">
                <a16:creationId xmlns:a16="http://schemas.microsoft.com/office/drawing/2014/main" id="{3E73F132-776F-41AB-B352-4AE81D2D078C}"/>
              </a:ext>
            </a:extLst>
          </p:cNvPr>
          <p:cNvSpPr txBox="1"/>
          <p:nvPr/>
        </p:nvSpPr>
        <p:spPr>
          <a:xfrm>
            <a:off x="145385" y="250874"/>
            <a:ext cx="23039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800" b="1">
                <a:latin typeface="Calibri Light" panose="020F0302020204030204" pitchFamily="34" charset="0"/>
                <a:cs typeface="Calibri Light" panose="020F0302020204030204" pitchFamily="34" charset="0"/>
              </a:rPr>
              <a:t>Kommunstyrelse</a:t>
            </a:r>
          </a:p>
          <a:p>
            <a:pPr algn="ctr"/>
            <a:r>
              <a:rPr lang="sv-SE" sz="1200">
                <a:latin typeface="Calibri Light" panose="020F0302020204030204" pitchFamily="34" charset="0"/>
                <a:cs typeface="Calibri Light" panose="020F0302020204030204" pitchFamily="34" charset="0"/>
              </a:rPr>
              <a:t>Roland Sjögren (KD)</a:t>
            </a:r>
          </a:p>
        </p:txBody>
      </p:sp>
      <p:cxnSp>
        <p:nvCxnSpPr>
          <p:cNvPr id="60" name="Rak koppling 59">
            <a:extLst>
              <a:ext uri="{FF2B5EF4-FFF2-40B4-BE49-F238E27FC236}">
                <a16:creationId xmlns:a16="http://schemas.microsoft.com/office/drawing/2014/main" id="{32DA2722-4066-4B62-A47F-3C182FC72B13}"/>
              </a:ext>
            </a:extLst>
          </p:cNvPr>
          <p:cNvCxnSpPr>
            <a:cxnSpLocks/>
          </p:cNvCxnSpPr>
          <p:nvPr/>
        </p:nvCxnSpPr>
        <p:spPr>
          <a:xfrm flipH="1">
            <a:off x="6559462" y="4414486"/>
            <a:ext cx="4927813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5" name="Rektangel: rundade hörn 84">
            <a:extLst>
              <a:ext uri="{FF2B5EF4-FFF2-40B4-BE49-F238E27FC236}">
                <a16:creationId xmlns:a16="http://schemas.microsoft.com/office/drawing/2014/main" id="{D7D6505B-10FE-4B8B-A881-5C8C3E7A7ACC}"/>
              </a:ext>
            </a:extLst>
          </p:cNvPr>
          <p:cNvSpPr/>
          <p:nvPr/>
        </p:nvSpPr>
        <p:spPr>
          <a:xfrm>
            <a:off x="9651663" y="4685238"/>
            <a:ext cx="2047329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86" name="textruta 85">
            <a:extLst>
              <a:ext uri="{FF2B5EF4-FFF2-40B4-BE49-F238E27FC236}">
                <a16:creationId xmlns:a16="http://schemas.microsoft.com/office/drawing/2014/main" id="{61652940-E197-40F2-8073-DD5F26DF21C0}"/>
              </a:ext>
            </a:extLst>
          </p:cNvPr>
          <p:cNvSpPr txBox="1"/>
          <p:nvPr/>
        </p:nvSpPr>
        <p:spPr>
          <a:xfrm>
            <a:off x="9643643" y="4726682"/>
            <a:ext cx="2047328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800" b="1">
                <a:latin typeface="Calibri Light"/>
                <a:cs typeface="Calibri Light"/>
              </a:rPr>
              <a:t>Myndighetsnämnd</a:t>
            </a:r>
          </a:p>
          <a:p>
            <a:pPr algn="ctr"/>
            <a:r>
              <a:rPr lang="sv-SE" sz="1200">
                <a:latin typeface="Calibri Light"/>
                <a:cs typeface="Calibri Light"/>
              </a:rPr>
              <a:t>Andreas Blomqvist (KD)</a:t>
            </a:r>
          </a:p>
        </p:txBody>
      </p:sp>
      <p:pic>
        <p:nvPicPr>
          <p:cNvPr id="90" name="Platshållare för bild 2">
            <a:extLst>
              <a:ext uri="{FF2B5EF4-FFF2-40B4-BE49-F238E27FC236}">
                <a16:creationId xmlns:a16="http://schemas.microsoft.com/office/drawing/2014/main" id="{9A9EFB0E-DDD6-4EB8-9B7E-302FA3CA74F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275" r="20275"/>
          <a:stretch>
            <a:fillRect/>
          </a:stretch>
        </p:blipFill>
        <p:spPr>
          <a:xfrm>
            <a:off x="8226518" y="-443557"/>
            <a:ext cx="3965482" cy="2191918"/>
          </a:xfrm>
          <a:prstGeom prst="rect">
            <a:avLst/>
          </a:prstGeom>
        </p:spPr>
      </p:pic>
      <p:sp>
        <p:nvSpPr>
          <p:cNvPr id="40" name="Rektangel: rundade hörn 39">
            <a:extLst>
              <a:ext uri="{FF2B5EF4-FFF2-40B4-BE49-F238E27FC236}">
                <a16:creationId xmlns:a16="http://schemas.microsoft.com/office/drawing/2014/main" id="{A6074F34-76FA-4607-8E75-15C3D62690D1}"/>
              </a:ext>
            </a:extLst>
          </p:cNvPr>
          <p:cNvSpPr/>
          <p:nvPr/>
        </p:nvSpPr>
        <p:spPr>
          <a:xfrm>
            <a:off x="8651718" y="2435684"/>
            <a:ext cx="1142778" cy="1768004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1100" b="1" dirty="0">
                <a:latin typeface="Calibri Light"/>
                <a:cs typeface="Calibri Light"/>
              </a:rPr>
              <a:t>Bibliotek</a:t>
            </a:r>
            <a:endParaRPr lang="sv-SE" sz="1100" b="1">
              <a:latin typeface="Calibri Light"/>
              <a:cs typeface="Calibri Light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Karin Stenlund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ea typeface="+mn-lt"/>
                <a:cs typeface="+mn-lt"/>
              </a:rPr>
              <a:t>Bibliotek</a:t>
            </a:r>
            <a:endParaRPr lang="sv-SE">
              <a:ea typeface="+mn-lt"/>
              <a:cs typeface="+mn-lt"/>
            </a:endParaRPr>
          </a:p>
          <a:p>
            <a:pPr algn="ctr"/>
            <a:r>
              <a:rPr lang="sv-SE" sz="1000" dirty="0">
                <a:ea typeface="+mn-lt"/>
                <a:cs typeface="+mn-lt"/>
              </a:rPr>
              <a:t>Konstarkiv</a:t>
            </a:r>
          </a:p>
          <a:p>
            <a:pPr algn="ctr"/>
            <a:endParaRPr lang="sv-SE" sz="1000" dirty="0">
              <a:ea typeface="+mn-lt"/>
              <a:cs typeface="+mn-lt"/>
            </a:endParaRPr>
          </a:p>
          <a:p>
            <a:pPr algn="ctr"/>
            <a:endParaRPr lang="sv-SE" sz="1000" dirty="0">
              <a:cs typeface="Calibri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Rektangel: rundade hörn 1">
            <a:extLst>
              <a:ext uri="{FF2B5EF4-FFF2-40B4-BE49-F238E27FC236}">
                <a16:creationId xmlns:a16="http://schemas.microsoft.com/office/drawing/2014/main" id="{3F638811-E18E-B0C2-92FB-B95B9FE0B4BF}"/>
              </a:ext>
            </a:extLst>
          </p:cNvPr>
          <p:cNvSpPr/>
          <p:nvPr/>
        </p:nvSpPr>
        <p:spPr>
          <a:xfrm>
            <a:off x="7312845" y="2466202"/>
            <a:ext cx="1237977" cy="1739849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 dirty="0">
                <a:latin typeface="Calibri Light"/>
                <a:cs typeface="Calibri Light"/>
              </a:rPr>
              <a:t>Kultur</a:t>
            </a:r>
            <a:br>
              <a:rPr lang="sv-SE" sz="11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 dirty="0">
                <a:latin typeface="Calibri Light"/>
                <a:cs typeface="Calibri Light"/>
              </a:rPr>
              <a:t>Erik Genberg</a:t>
            </a:r>
            <a:endParaRPr lang="sv-SE" dirty="0"/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ea typeface="+mn-lt"/>
                <a:cs typeface="+mn-lt"/>
              </a:rPr>
              <a:t>Musikskola  </a:t>
            </a:r>
            <a:endParaRPr lang="sv-SE" sz="1000">
              <a:solidFill>
                <a:srgbClr val="000000"/>
              </a:solidFill>
              <a:ea typeface="+mn-lt"/>
              <a:cs typeface="+mn-lt"/>
            </a:endParaRPr>
          </a:p>
          <a:p>
            <a:pPr algn="ctr"/>
            <a:r>
              <a:rPr lang="sv-SE" sz="1000" dirty="0">
                <a:ea typeface="+mn-lt"/>
                <a:cs typeface="+mn-lt"/>
              </a:rPr>
              <a:t>Konst- och allmänkultur </a:t>
            </a:r>
            <a:endParaRPr lang="sv-SE" dirty="0">
              <a:cs typeface="Calibri"/>
            </a:endParaRPr>
          </a:p>
          <a:p>
            <a:pPr algn="ctr"/>
            <a:endParaRPr lang="sv-SE" sz="105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647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latshållare för bild 2">
            <a:extLst>
              <a:ext uri="{FF2B5EF4-FFF2-40B4-BE49-F238E27FC236}">
                <a16:creationId xmlns:a16="http://schemas.microsoft.com/office/drawing/2014/main" id="{19198535-A1D7-47F6-9029-F32FB033A72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0275" r="20275"/>
          <a:stretch>
            <a:fillRect/>
          </a:stretch>
        </p:blipFill>
        <p:spPr>
          <a:xfrm>
            <a:off x="8226518" y="-443557"/>
            <a:ext cx="3965482" cy="2191918"/>
          </a:xfrm>
          <a:prstGeom prst="rect">
            <a:avLst/>
          </a:prstGeom>
        </p:spPr>
      </p:pic>
      <p:cxnSp>
        <p:nvCxnSpPr>
          <p:cNvPr id="47" name="Rak koppling 46">
            <a:extLst>
              <a:ext uri="{FF2B5EF4-FFF2-40B4-BE49-F238E27FC236}">
                <a16:creationId xmlns:a16="http://schemas.microsoft.com/office/drawing/2014/main" id="{4E489243-E4E2-451C-8AD5-C30FAFAF8BB4}"/>
              </a:ext>
            </a:extLst>
          </p:cNvPr>
          <p:cNvCxnSpPr>
            <a:cxnSpLocks/>
          </p:cNvCxnSpPr>
          <p:nvPr/>
        </p:nvCxnSpPr>
        <p:spPr>
          <a:xfrm>
            <a:off x="3055659" y="2243172"/>
            <a:ext cx="0" cy="27223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Rak koppling 45">
            <a:extLst>
              <a:ext uri="{FF2B5EF4-FFF2-40B4-BE49-F238E27FC236}">
                <a16:creationId xmlns:a16="http://schemas.microsoft.com/office/drawing/2014/main" id="{10695762-1272-4DD8-BBAB-B0D2C068020F}"/>
              </a:ext>
            </a:extLst>
          </p:cNvPr>
          <p:cNvCxnSpPr>
            <a:cxnSpLocks/>
          </p:cNvCxnSpPr>
          <p:nvPr/>
        </p:nvCxnSpPr>
        <p:spPr>
          <a:xfrm>
            <a:off x="8822169" y="2524791"/>
            <a:ext cx="0" cy="263505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Rak koppling 43">
            <a:extLst>
              <a:ext uri="{FF2B5EF4-FFF2-40B4-BE49-F238E27FC236}">
                <a16:creationId xmlns:a16="http://schemas.microsoft.com/office/drawing/2014/main" id="{35B01C92-4678-48BD-A09D-107DA49FBDDB}"/>
              </a:ext>
            </a:extLst>
          </p:cNvPr>
          <p:cNvCxnSpPr>
            <a:cxnSpLocks/>
          </p:cNvCxnSpPr>
          <p:nvPr/>
        </p:nvCxnSpPr>
        <p:spPr>
          <a:xfrm>
            <a:off x="8307581" y="2253220"/>
            <a:ext cx="0" cy="268542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Rak koppling 56">
            <a:extLst>
              <a:ext uri="{FF2B5EF4-FFF2-40B4-BE49-F238E27FC236}">
                <a16:creationId xmlns:a16="http://schemas.microsoft.com/office/drawing/2014/main" id="{72330D4E-7181-4504-80FD-73EB1184D08D}"/>
              </a:ext>
            </a:extLst>
          </p:cNvPr>
          <p:cNvCxnSpPr>
            <a:cxnSpLocks/>
          </p:cNvCxnSpPr>
          <p:nvPr/>
        </p:nvCxnSpPr>
        <p:spPr>
          <a:xfrm>
            <a:off x="1874007" y="2526125"/>
            <a:ext cx="0" cy="272234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099A6018-2D93-477A-80D2-D0766F3501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91800" y="6063802"/>
            <a:ext cx="1269509" cy="603016"/>
          </a:xfrm>
          <a:prstGeom prst="rect">
            <a:avLst/>
          </a:prstGeom>
        </p:spPr>
      </p:pic>
      <p:cxnSp>
        <p:nvCxnSpPr>
          <p:cNvPr id="19" name="Rak koppling 18">
            <a:extLst>
              <a:ext uri="{FF2B5EF4-FFF2-40B4-BE49-F238E27FC236}">
                <a16:creationId xmlns:a16="http://schemas.microsoft.com/office/drawing/2014/main" id="{1934164C-4607-4910-9522-3752B4DE7769}"/>
              </a:ext>
            </a:extLst>
          </p:cNvPr>
          <p:cNvCxnSpPr>
            <a:cxnSpLocks/>
          </p:cNvCxnSpPr>
          <p:nvPr/>
        </p:nvCxnSpPr>
        <p:spPr>
          <a:xfrm flipH="1">
            <a:off x="1874007" y="2521762"/>
            <a:ext cx="8538432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Rak koppling 21">
            <a:extLst>
              <a:ext uri="{FF2B5EF4-FFF2-40B4-BE49-F238E27FC236}">
                <a16:creationId xmlns:a16="http://schemas.microsoft.com/office/drawing/2014/main" id="{BDAC6BB5-A945-4E30-8A6C-F1C8037EC9E2}"/>
              </a:ext>
            </a:extLst>
          </p:cNvPr>
          <p:cNvCxnSpPr>
            <a:cxnSpLocks/>
          </p:cNvCxnSpPr>
          <p:nvPr/>
        </p:nvCxnSpPr>
        <p:spPr>
          <a:xfrm>
            <a:off x="6372082" y="1227558"/>
            <a:ext cx="0" cy="1298567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Rak koppling 23">
            <a:extLst>
              <a:ext uri="{FF2B5EF4-FFF2-40B4-BE49-F238E27FC236}">
                <a16:creationId xmlns:a16="http://schemas.microsoft.com/office/drawing/2014/main" id="{4F74C672-5125-4BC2-AEDE-8270A8BB5A0E}"/>
              </a:ext>
            </a:extLst>
          </p:cNvPr>
          <p:cNvCxnSpPr>
            <a:cxnSpLocks/>
          </p:cNvCxnSpPr>
          <p:nvPr/>
        </p:nvCxnSpPr>
        <p:spPr>
          <a:xfrm>
            <a:off x="5288405" y="2253220"/>
            <a:ext cx="0" cy="561913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ak koppling 24">
            <a:extLst>
              <a:ext uri="{FF2B5EF4-FFF2-40B4-BE49-F238E27FC236}">
                <a16:creationId xmlns:a16="http://schemas.microsoft.com/office/drawing/2014/main" id="{FD893F8F-9821-4128-AFB1-BFCB2759D983}"/>
              </a:ext>
            </a:extLst>
          </p:cNvPr>
          <p:cNvCxnSpPr/>
          <p:nvPr/>
        </p:nvCxnSpPr>
        <p:spPr>
          <a:xfrm>
            <a:off x="1028239" y="3414923"/>
            <a:ext cx="1" cy="13402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ak koppling 25">
            <a:extLst>
              <a:ext uri="{FF2B5EF4-FFF2-40B4-BE49-F238E27FC236}">
                <a16:creationId xmlns:a16="http://schemas.microsoft.com/office/drawing/2014/main" id="{285AE7A9-C729-4D63-A4A3-96959026F060}"/>
              </a:ext>
            </a:extLst>
          </p:cNvPr>
          <p:cNvCxnSpPr/>
          <p:nvPr/>
        </p:nvCxnSpPr>
        <p:spPr>
          <a:xfrm>
            <a:off x="4981945" y="3412186"/>
            <a:ext cx="1" cy="13402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37A354D8-0842-4F85-97DC-0420BC1D3F68}"/>
              </a:ext>
            </a:extLst>
          </p:cNvPr>
          <p:cNvCxnSpPr/>
          <p:nvPr/>
        </p:nvCxnSpPr>
        <p:spPr>
          <a:xfrm>
            <a:off x="6372082" y="3412191"/>
            <a:ext cx="1" cy="13402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ktangel: rundade hörn 29">
            <a:extLst>
              <a:ext uri="{FF2B5EF4-FFF2-40B4-BE49-F238E27FC236}">
                <a16:creationId xmlns:a16="http://schemas.microsoft.com/office/drawing/2014/main" id="{0B1433C0-7060-4EB7-8C5A-E655F1BD391D}"/>
              </a:ext>
            </a:extLst>
          </p:cNvPr>
          <p:cNvSpPr/>
          <p:nvPr/>
        </p:nvSpPr>
        <p:spPr>
          <a:xfrm>
            <a:off x="4981946" y="568052"/>
            <a:ext cx="2674150" cy="65950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latin typeface="Calibri Light" panose="020F0302020204030204" pitchFamily="34" charset="0"/>
                <a:cs typeface="Calibri Light" panose="020F0302020204030204" pitchFamily="34" charset="0"/>
              </a:rPr>
              <a:t>Stöd, vård och omsorg </a:t>
            </a:r>
            <a:br>
              <a:rPr lang="sv-SE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400">
                <a:latin typeface="Calibri Light" panose="020F0302020204030204" pitchFamily="34" charset="0"/>
                <a:cs typeface="Calibri Light" panose="020F0302020204030204" pitchFamily="34" charset="0"/>
              </a:rPr>
              <a:t>Pernilla Ahlström</a:t>
            </a:r>
            <a:endParaRPr lang="sv-SE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1" name="Rektangel: rundade hörn 30">
            <a:extLst>
              <a:ext uri="{FF2B5EF4-FFF2-40B4-BE49-F238E27FC236}">
                <a16:creationId xmlns:a16="http://schemas.microsoft.com/office/drawing/2014/main" id="{B42D3CFF-E94A-4441-92C3-6F7ACB8A3B2F}"/>
              </a:ext>
            </a:extLst>
          </p:cNvPr>
          <p:cNvSpPr/>
          <p:nvPr/>
        </p:nvSpPr>
        <p:spPr>
          <a:xfrm>
            <a:off x="541061" y="2767646"/>
            <a:ext cx="3291914" cy="3149850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Boende </a:t>
            </a:r>
            <a:r>
              <a:rPr lang="sv-SE" sz="1100" b="1" err="1">
                <a:latin typeface="Calibri Light"/>
                <a:cs typeface="Calibri Light"/>
              </a:rPr>
              <a:t>SoL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b="1">
                <a:latin typeface="Calibri Light"/>
                <a:cs typeface="Calibri Light"/>
              </a:rPr>
              <a:t>Ventilen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Ulrika Lindberg Persson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b="1">
                <a:latin typeface="Calibri Light"/>
                <a:cs typeface="Calibri Light"/>
              </a:rPr>
              <a:t>Maskrosen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Ingela Göransson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b="1">
                <a:latin typeface="Calibri Light"/>
                <a:cs typeface="Calibri Light"/>
              </a:rPr>
              <a:t>BBV 14</a:t>
            </a:r>
            <a:endParaRPr lang="sv-SE" sz="10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Jeanette Hjelm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/>
              <a:cs typeface="Calibri Light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Örträsk</a:t>
            </a:r>
          </a:p>
          <a:p>
            <a:pPr algn="ctr"/>
            <a:r>
              <a:rPr lang="sv-SE" sz="1000" b="1">
                <a:latin typeface="Calibri Light"/>
                <a:cs typeface="Calibri Light"/>
              </a:rPr>
              <a:t>Simon Johansson</a:t>
            </a:r>
            <a:endParaRPr lang="sv-SE" sz="10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b="1">
                <a:latin typeface="Calibri Light"/>
                <a:cs typeface="Calibri Light"/>
              </a:rPr>
              <a:t>Skogsgläntan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Rebecca Ölmebäck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b="1">
                <a:latin typeface="Calibri Light"/>
                <a:cs typeface="Calibri Light"/>
              </a:rPr>
              <a:t>Skytten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Johanna </a:t>
            </a:r>
            <a:r>
              <a:rPr lang="sv-SE" sz="1000" err="1">
                <a:latin typeface="Calibri Light"/>
                <a:cs typeface="Calibri Light"/>
              </a:rPr>
              <a:t>Tossman</a:t>
            </a:r>
            <a:endParaRPr lang="sv-SE" sz="1000">
              <a:latin typeface="Calibri Light"/>
              <a:cs typeface="Calibri Light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2" name="Rektangel: rundade hörn 31">
            <a:extLst>
              <a:ext uri="{FF2B5EF4-FFF2-40B4-BE49-F238E27FC236}">
                <a16:creationId xmlns:a16="http://schemas.microsoft.com/office/drawing/2014/main" id="{24EEBE55-7260-4119-9DF7-2F014E3B5DC4}"/>
              </a:ext>
            </a:extLst>
          </p:cNvPr>
          <p:cNvSpPr/>
          <p:nvPr/>
        </p:nvSpPr>
        <p:spPr>
          <a:xfrm>
            <a:off x="8139692" y="2735896"/>
            <a:ext cx="1490697" cy="1415496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sv-SE" sz="1100" b="1">
                <a:latin typeface="Calibri Light" panose="020F0302020204030204" pitchFamily="34" charset="0"/>
                <a:cs typeface="Calibri Light" panose="020F0302020204030204" pitchFamily="34" charset="0"/>
              </a:rPr>
              <a:t>Hälso- och sjukvård</a:t>
            </a:r>
          </a:p>
          <a:p>
            <a:pPr algn="ctr"/>
            <a: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  <a:t>Jennie Eriksson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Arbetsterapeuter</a:t>
            </a:r>
          </a:p>
          <a:p>
            <a:pPr algn="ctr"/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Fysioterapeuter</a:t>
            </a:r>
          </a:p>
          <a:p>
            <a:pPr algn="ctr"/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Sjuksköterskor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3" name="Rektangel: rundade hörn 32">
            <a:extLst>
              <a:ext uri="{FF2B5EF4-FFF2-40B4-BE49-F238E27FC236}">
                <a16:creationId xmlns:a16="http://schemas.microsoft.com/office/drawing/2014/main" id="{9535BF31-1D7C-48E4-BB04-DFCE604CF4E4}"/>
              </a:ext>
            </a:extLst>
          </p:cNvPr>
          <p:cNvSpPr/>
          <p:nvPr/>
        </p:nvSpPr>
        <p:spPr>
          <a:xfrm>
            <a:off x="4646060" y="2735896"/>
            <a:ext cx="2827813" cy="3328739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sv-SE" sz="1100" b="1">
                <a:latin typeface="Calibri Light"/>
                <a:cs typeface="Calibri Light"/>
              </a:rPr>
              <a:t>Hemtjänst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b="1">
                <a:latin typeface="Calibri Light"/>
                <a:cs typeface="Calibri Light"/>
              </a:rPr>
              <a:t>Norrmalm/ Dagverksamhet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Hanna Axelsson Jonsson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b="1">
                <a:latin typeface="Calibri Light"/>
                <a:cs typeface="Calibri Light"/>
              </a:rPr>
              <a:t>Centrum</a:t>
            </a:r>
            <a:endParaRPr lang="sv-SE" sz="1000" b="1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b="1">
                <a:latin typeface="Calibri Light"/>
                <a:cs typeface="Calibri Light"/>
              </a:rPr>
              <a:t>Linda Gustafsson</a:t>
            </a:r>
            <a:endParaRPr lang="sv-SE">
              <a:latin typeface="Calibri"/>
              <a:cs typeface="Calibri"/>
            </a:endParaRPr>
          </a:p>
          <a:p>
            <a:pPr algn="ctr"/>
            <a:endParaRPr lang="sv-SE" sz="1000" b="1">
              <a:latin typeface="Calibri Light"/>
              <a:cs typeface="Calibri Light"/>
            </a:endParaRPr>
          </a:p>
          <a:p>
            <a:pPr algn="ctr"/>
            <a:r>
              <a:rPr lang="sv-SE" sz="1000" b="1" err="1">
                <a:latin typeface="Calibri Light"/>
                <a:cs typeface="Calibri Light"/>
              </a:rPr>
              <a:t>Nybruket</a:t>
            </a:r>
            <a:endParaRPr lang="sv-SE" err="1">
              <a:cs typeface="Calibri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Olov Degerman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b="1">
                <a:latin typeface="Calibri Light"/>
                <a:cs typeface="Calibri Light"/>
              </a:rPr>
              <a:t>Södermalm</a:t>
            </a:r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>
                <a:latin typeface="Calibri Light"/>
                <a:cs typeface="Calibri Light"/>
              </a:rPr>
              <a:t>Carola Nilsson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b="1" err="1">
                <a:latin typeface="Calibri Light"/>
                <a:cs typeface="Calibri Light"/>
              </a:rPr>
              <a:t>Villaryd</a:t>
            </a:r>
            <a:r>
              <a:rPr lang="sv-SE" sz="1000" b="1">
                <a:latin typeface="Calibri Light"/>
                <a:cs typeface="Calibri Light"/>
              </a:rPr>
              <a:t>/ Anhörigstöd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Erik Stenberg</a:t>
            </a:r>
          </a:p>
          <a:p>
            <a:pPr algn="ctr"/>
            <a:endParaRPr lang="sv-SE" sz="10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sv-SE" sz="1000" b="1">
                <a:latin typeface="Calibri Light"/>
                <a:cs typeface="Calibri Light"/>
              </a:rPr>
              <a:t>Växelvård och Nattpatrull</a:t>
            </a:r>
          </a:p>
          <a:p>
            <a:pPr algn="ctr"/>
            <a:r>
              <a:rPr lang="sv-SE" sz="1000">
                <a:latin typeface="Calibri Light"/>
                <a:cs typeface="Calibri Light"/>
              </a:rPr>
              <a:t> Kerstin Isaksson</a:t>
            </a:r>
          </a:p>
          <a:p>
            <a:pPr algn="ctr"/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0" name="Rektangel: rundade hörn 39">
            <a:extLst>
              <a:ext uri="{FF2B5EF4-FFF2-40B4-BE49-F238E27FC236}">
                <a16:creationId xmlns:a16="http://schemas.microsoft.com/office/drawing/2014/main" id="{FCABA0F6-0C53-460B-BA32-286B9F7837A7}"/>
              </a:ext>
            </a:extLst>
          </p:cNvPr>
          <p:cNvSpPr/>
          <p:nvPr/>
        </p:nvSpPr>
        <p:spPr>
          <a:xfrm>
            <a:off x="2217873" y="1844712"/>
            <a:ext cx="1614433" cy="494728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100" b="1">
                <a:latin typeface="Calibri Light" panose="020F0302020204030204" pitchFamily="34" charset="0"/>
                <a:cs typeface="Calibri Light" panose="020F0302020204030204" pitchFamily="34" charset="0"/>
              </a:rPr>
              <a:t>Systemadministration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2" name="Rektangel: rundade hörn 41">
            <a:extLst>
              <a:ext uri="{FF2B5EF4-FFF2-40B4-BE49-F238E27FC236}">
                <a16:creationId xmlns:a16="http://schemas.microsoft.com/office/drawing/2014/main" id="{B2A976C0-CB89-4067-BCE4-41AE17F2C808}"/>
              </a:ext>
            </a:extLst>
          </p:cNvPr>
          <p:cNvSpPr/>
          <p:nvPr/>
        </p:nvSpPr>
        <p:spPr>
          <a:xfrm>
            <a:off x="4618578" y="1849012"/>
            <a:ext cx="1380289" cy="494728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100" b="1">
                <a:latin typeface="Calibri Light" panose="020F0302020204030204" pitchFamily="34" charset="0"/>
                <a:cs typeface="Calibri Light" panose="020F0302020204030204" pitchFamily="34" charset="0"/>
              </a:rPr>
              <a:t>Avgiftshandläggning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3" name="Rektangel: rundade hörn 42">
            <a:extLst>
              <a:ext uri="{FF2B5EF4-FFF2-40B4-BE49-F238E27FC236}">
                <a16:creationId xmlns:a16="http://schemas.microsoft.com/office/drawing/2014/main" id="{569E12CF-71B5-42B5-97AB-97814D6D8C62}"/>
              </a:ext>
            </a:extLst>
          </p:cNvPr>
          <p:cNvSpPr/>
          <p:nvPr/>
        </p:nvSpPr>
        <p:spPr>
          <a:xfrm>
            <a:off x="7386064" y="1847186"/>
            <a:ext cx="1869882" cy="494728"/>
          </a:xfrm>
          <a:prstGeom prst="roundRect">
            <a:avLst/>
          </a:prstGeom>
          <a:solidFill>
            <a:srgbClr val="005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100" b="1">
                <a:latin typeface="Calibri Light" panose="020F0302020204030204" pitchFamily="34" charset="0"/>
                <a:cs typeface="Calibri Light" panose="020F0302020204030204" pitchFamily="34" charset="0"/>
              </a:rPr>
              <a:t>Medicinsk ansvarig sköterska</a:t>
            </a:r>
            <a:br>
              <a:rPr lang="sv-SE" sz="110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sz="1000">
                <a:latin typeface="Calibri Light" panose="020F0302020204030204" pitchFamily="34" charset="0"/>
                <a:cs typeface="Calibri Light" panose="020F0302020204030204" pitchFamily="34" charset="0"/>
              </a:rPr>
              <a:t>Lars Hortlund</a:t>
            </a:r>
            <a:endParaRPr lang="sv-SE" sz="11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9" name="Rektangel: rundade hörn 48">
            <a:extLst>
              <a:ext uri="{FF2B5EF4-FFF2-40B4-BE49-F238E27FC236}">
                <a16:creationId xmlns:a16="http://schemas.microsoft.com/office/drawing/2014/main" id="{ADA41B03-EBE1-40CF-9BD7-16684B6EF606}"/>
              </a:ext>
            </a:extLst>
          </p:cNvPr>
          <p:cNvSpPr/>
          <p:nvPr/>
        </p:nvSpPr>
        <p:spPr>
          <a:xfrm>
            <a:off x="184935" y="87765"/>
            <a:ext cx="2047330" cy="659506"/>
          </a:xfrm>
          <a:prstGeom prst="roundRect">
            <a:avLst/>
          </a:prstGeom>
          <a:solidFill>
            <a:srgbClr val="FA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50" name="textruta 49">
            <a:extLst>
              <a:ext uri="{FF2B5EF4-FFF2-40B4-BE49-F238E27FC236}">
                <a16:creationId xmlns:a16="http://schemas.microsoft.com/office/drawing/2014/main" id="{CFC71109-2ADC-413F-9A1C-498DF8AD9A6B}"/>
              </a:ext>
            </a:extLst>
          </p:cNvPr>
          <p:cNvSpPr txBox="1"/>
          <p:nvPr/>
        </p:nvSpPr>
        <p:spPr>
          <a:xfrm>
            <a:off x="184936" y="136890"/>
            <a:ext cx="2047329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800" b="1">
                <a:latin typeface="Calibri Light" panose="020F0302020204030204" pitchFamily="34" charset="0"/>
                <a:cs typeface="Calibri Light" panose="020F0302020204030204" pitchFamily="34" charset="0"/>
              </a:rPr>
              <a:t>Socialnämnd</a:t>
            </a:r>
          </a:p>
          <a:p>
            <a:pPr algn="ctr"/>
            <a:r>
              <a:rPr lang="sv-SE" sz="1200">
                <a:latin typeface="Calibri Light"/>
                <a:cs typeface="Calibri Light"/>
              </a:rPr>
              <a:t>Ewa Stuge (M)</a:t>
            </a:r>
          </a:p>
        </p:txBody>
      </p:sp>
    </p:spTree>
    <p:extLst>
      <p:ext uri="{BB962C8B-B14F-4D97-AF65-F5344CB8AC3E}">
        <p14:creationId xmlns:p14="http://schemas.microsoft.com/office/powerpoint/2010/main" val="3754005437"/>
      </p:ext>
    </p:extLst>
  </p:cSld>
  <p:clrMapOvr>
    <a:masterClrMapping/>
  </p:clrMapOvr>
</p:sld>
</file>

<file path=ppt/theme/theme1.xml><?xml version="1.0" encoding="utf-8"?>
<a:theme xmlns:a="http://schemas.openxmlformats.org/drawingml/2006/main" name="Anpassad formgivning">
  <a:themeElements>
    <a:clrScheme name="Lycksele kommun">
      <a:dk1>
        <a:srgbClr val="1A1918"/>
      </a:dk1>
      <a:lt1>
        <a:srgbClr val="FFFFFF"/>
      </a:lt1>
      <a:dk2>
        <a:srgbClr val="1E567F"/>
      </a:dk2>
      <a:lt2>
        <a:srgbClr val="FFFFFF"/>
      </a:lt2>
      <a:accent1>
        <a:srgbClr val="2968A3"/>
      </a:accent1>
      <a:accent2>
        <a:srgbClr val="BA4E8E"/>
      </a:accent2>
      <a:accent3>
        <a:srgbClr val="5C4971"/>
      </a:accent3>
      <a:accent4>
        <a:srgbClr val="EC7930"/>
      </a:accent4>
      <a:accent5>
        <a:srgbClr val="FAB612"/>
      </a:accent5>
      <a:accent6>
        <a:srgbClr val="87775D"/>
      </a:accent6>
      <a:hlink>
        <a:srgbClr val="0F6BAA"/>
      </a:hlink>
      <a:folHlink>
        <a:srgbClr val="87775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5850</TotalTime>
  <Words>1289</Words>
  <Application>Microsoft Office PowerPoint</Application>
  <PresentationFormat>Bredbild</PresentationFormat>
  <Paragraphs>524</Paragraphs>
  <Slides>14</Slides>
  <Notes>14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Helvetica</vt:lpstr>
      <vt:lpstr>Anpassad formgivning</vt:lpstr>
      <vt:lpstr>Office-tema</vt:lpstr>
      <vt:lpstr>Lycksele kommun – naturligt från grunden</vt:lpstr>
      <vt:lpstr>Politisk organisation</vt:lpstr>
      <vt:lpstr>Organisation bolag</vt:lpstr>
      <vt:lpstr>PowerPoint-presentation</vt:lpstr>
      <vt:lpstr>Chefsnivåer Lycksele kommun</vt:lpstr>
      <vt:lpstr>Förvaltningsledning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Åsa Hällgren</dc:creator>
  <cp:lastModifiedBy>Niklas Karlsson</cp:lastModifiedBy>
  <cp:revision>3</cp:revision>
  <cp:lastPrinted>2021-08-05T08:53:34Z</cp:lastPrinted>
  <dcterms:created xsi:type="dcterms:W3CDTF">2021-01-13T10:53:38Z</dcterms:created>
  <dcterms:modified xsi:type="dcterms:W3CDTF">2026-03-02T07:38:05Z</dcterms:modified>
</cp:coreProperties>
</file>